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0160000" cy="9385300"/>
  <p:notesSz cx="6858000" cy="9144000"/>
  <p:embeddedFontLs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9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535974"/>
            <a:ext cx="7620000" cy="3267475"/>
          </a:xfrm>
        </p:spPr>
        <p:txBody>
          <a:bodyPr anchor="b"/>
          <a:lstStyle>
            <a:lvl1pPr algn="ctr">
              <a:defRPr sz="5000"/>
            </a:lvl1pPr>
          </a:lstStyle>
          <a:p>
            <a:r>
              <a:rPr lang="en-US" smtClean="0"/>
              <a:t>Click to edit Master title style</a:t>
            </a:r>
            <a:endParaRPr lang="en-US"/>
          </a:p>
        </p:txBody>
      </p:sp>
      <p:sp>
        <p:nvSpPr>
          <p:cNvPr id="3" name="Subtitle 2"/>
          <p:cNvSpPr>
            <a:spLocks noGrp="1"/>
          </p:cNvSpPr>
          <p:nvPr>
            <p:ph type="subTitle" idx="1"/>
          </p:nvPr>
        </p:nvSpPr>
        <p:spPr>
          <a:xfrm>
            <a:off x="1270000" y="4929456"/>
            <a:ext cx="7620000" cy="2265941"/>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B73B41-9576-4821-ADD7-8A484CAAEFC5}"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76707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73B41-9576-4821-ADD7-8A484CAAEFC5}"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115267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99680"/>
            <a:ext cx="2190750" cy="795360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8500" y="499680"/>
            <a:ext cx="6445250" cy="795360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73B41-9576-4821-ADD7-8A484CAAEFC5}"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215980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73B41-9576-4821-ADD7-8A484CAAEFC5}"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202318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2339810"/>
            <a:ext cx="8763000" cy="3904023"/>
          </a:xfrm>
        </p:spPr>
        <p:txBody>
          <a:bodyPr anchor="b"/>
          <a:lstStyle>
            <a:lvl1pPr>
              <a:defRPr sz="5000"/>
            </a:lvl1pPr>
          </a:lstStyle>
          <a:p>
            <a:r>
              <a:rPr lang="en-US" smtClean="0"/>
              <a:t>Click to edit Master title style</a:t>
            </a:r>
            <a:endParaRPr lang="en-US"/>
          </a:p>
        </p:txBody>
      </p:sp>
      <p:sp>
        <p:nvSpPr>
          <p:cNvPr id="3" name="Text Placeholder 2"/>
          <p:cNvSpPr>
            <a:spLocks noGrp="1"/>
          </p:cNvSpPr>
          <p:nvPr>
            <p:ph type="body" idx="1"/>
          </p:nvPr>
        </p:nvSpPr>
        <p:spPr>
          <a:xfrm>
            <a:off x="693208" y="6280767"/>
            <a:ext cx="8763000" cy="205303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B73B41-9576-4821-ADD7-8A484CAAEFC5}"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419421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8500" y="2498401"/>
            <a:ext cx="4318000" cy="59548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2498401"/>
            <a:ext cx="4318000" cy="59548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B73B41-9576-4821-ADD7-8A484CAAEFC5}"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161121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99682"/>
            <a:ext cx="8763000" cy="1814058"/>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99824" y="2300703"/>
            <a:ext cx="4298156" cy="1127539"/>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Edit Master text styles</a:t>
            </a:r>
          </a:p>
        </p:txBody>
      </p:sp>
      <p:sp>
        <p:nvSpPr>
          <p:cNvPr id="4" name="Content Placeholder 3"/>
          <p:cNvSpPr>
            <a:spLocks noGrp="1"/>
          </p:cNvSpPr>
          <p:nvPr>
            <p:ph sz="half" idx="2"/>
          </p:nvPr>
        </p:nvSpPr>
        <p:spPr>
          <a:xfrm>
            <a:off x="699824" y="3428241"/>
            <a:ext cx="4298156" cy="504242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43501" y="2300703"/>
            <a:ext cx="4319323" cy="1127539"/>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Edit Master text styles</a:t>
            </a:r>
          </a:p>
        </p:txBody>
      </p:sp>
      <p:sp>
        <p:nvSpPr>
          <p:cNvPr id="6" name="Content Placeholder 5"/>
          <p:cNvSpPr>
            <a:spLocks noGrp="1"/>
          </p:cNvSpPr>
          <p:nvPr>
            <p:ph sz="quarter" idx="4"/>
          </p:nvPr>
        </p:nvSpPr>
        <p:spPr>
          <a:xfrm>
            <a:off x="5143501" y="3428241"/>
            <a:ext cx="4319323" cy="504242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73B41-9576-4821-ADD7-8A484CAAEFC5}" type="datetimeFigureOut">
              <a:rPr lang="en-US" smtClean="0"/>
              <a:t>9/19/2019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352463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73B41-9576-4821-ADD7-8A484CAAEFC5}" type="datetimeFigureOut">
              <a:rPr lang="en-US" smtClean="0"/>
              <a:t>9/19/2019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167934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73B41-9576-4821-ADD7-8A484CAAEFC5}" type="datetimeFigureOut">
              <a:rPr lang="en-US" smtClean="0"/>
              <a:t>9/19/2019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44193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625687"/>
            <a:ext cx="3276864" cy="2189903"/>
          </a:xfrm>
        </p:spPr>
        <p:txBody>
          <a:bodyPr anchor="b"/>
          <a:lstStyle>
            <a:lvl1pPr>
              <a:defRPr sz="2667"/>
            </a:lvl1pPr>
          </a:lstStyle>
          <a:p>
            <a:r>
              <a:rPr lang="en-US" smtClean="0"/>
              <a:t>Click to edit Master title style</a:t>
            </a:r>
            <a:endParaRPr lang="en-US"/>
          </a:p>
        </p:txBody>
      </p:sp>
      <p:sp>
        <p:nvSpPr>
          <p:cNvPr id="3" name="Content Placeholder 2"/>
          <p:cNvSpPr>
            <a:spLocks noGrp="1"/>
          </p:cNvSpPr>
          <p:nvPr>
            <p:ph idx="1"/>
          </p:nvPr>
        </p:nvSpPr>
        <p:spPr>
          <a:xfrm>
            <a:off x="4319323" y="1351311"/>
            <a:ext cx="5143500" cy="6669646"/>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99824" y="2815590"/>
            <a:ext cx="3276864" cy="5216229"/>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Edit Master text styles</a:t>
            </a:r>
          </a:p>
        </p:txBody>
      </p:sp>
      <p:sp>
        <p:nvSpPr>
          <p:cNvPr id="5" name="Date Placeholder 4"/>
          <p:cNvSpPr>
            <a:spLocks noGrp="1"/>
          </p:cNvSpPr>
          <p:nvPr>
            <p:ph type="dt" sz="half" idx="10"/>
          </p:nvPr>
        </p:nvSpPr>
        <p:spPr/>
        <p:txBody>
          <a:bodyPr/>
          <a:lstStyle/>
          <a:p>
            <a:fld id="{C9B73B41-9576-4821-ADD7-8A484CAAEFC5}"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23625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625687"/>
            <a:ext cx="3276864" cy="2189903"/>
          </a:xfrm>
        </p:spPr>
        <p:txBody>
          <a:bodyPr anchor="b"/>
          <a:lstStyle>
            <a:lvl1pPr>
              <a:defRPr sz="2667"/>
            </a:lvl1pPr>
          </a:lstStyle>
          <a:p>
            <a:r>
              <a:rPr lang="en-US" smtClean="0"/>
              <a:t>Click to edit Master title style</a:t>
            </a:r>
            <a:endParaRPr lang="en-US"/>
          </a:p>
        </p:txBody>
      </p:sp>
      <p:sp>
        <p:nvSpPr>
          <p:cNvPr id="3" name="Picture Placeholder 2"/>
          <p:cNvSpPr>
            <a:spLocks noGrp="1"/>
          </p:cNvSpPr>
          <p:nvPr>
            <p:ph type="pic" idx="1"/>
          </p:nvPr>
        </p:nvSpPr>
        <p:spPr>
          <a:xfrm>
            <a:off x="4319323" y="1351311"/>
            <a:ext cx="5143500" cy="6669646"/>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p:cNvSpPr>
            <a:spLocks noGrp="1"/>
          </p:cNvSpPr>
          <p:nvPr>
            <p:ph type="body" sz="half" idx="2"/>
          </p:nvPr>
        </p:nvSpPr>
        <p:spPr>
          <a:xfrm>
            <a:off x="699824" y="2815590"/>
            <a:ext cx="3276864" cy="5216229"/>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Edit Master text styles</a:t>
            </a:r>
          </a:p>
        </p:txBody>
      </p:sp>
      <p:sp>
        <p:nvSpPr>
          <p:cNvPr id="5" name="Date Placeholder 4"/>
          <p:cNvSpPr>
            <a:spLocks noGrp="1"/>
          </p:cNvSpPr>
          <p:nvPr>
            <p:ph type="dt" sz="half" idx="10"/>
          </p:nvPr>
        </p:nvSpPr>
        <p:spPr/>
        <p:txBody>
          <a:bodyPr/>
          <a:lstStyle/>
          <a:p>
            <a:fld id="{C9B73B41-9576-4821-ADD7-8A484CAAEFC5}"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3287B-9B22-4A1A-B656-A53768FED6BF}" type="slidenum">
              <a:rPr lang="en-US" smtClean="0"/>
              <a:t>‹#›</a:t>
            </a:fld>
            <a:endParaRPr lang="en-US"/>
          </a:p>
        </p:txBody>
      </p:sp>
    </p:spTree>
    <p:extLst>
      <p:ext uri="{BB962C8B-B14F-4D97-AF65-F5344CB8AC3E}">
        <p14:creationId xmlns:p14="http://schemas.microsoft.com/office/powerpoint/2010/main" val="48326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499682"/>
            <a:ext cx="8763000" cy="181405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98500" y="2498401"/>
            <a:ext cx="8763000" cy="595488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98500" y="8698785"/>
            <a:ext cx="2286000" cy="499680"/>
          </a:xfrm>
          <a:prstGeom prst="rect">
            <a:avLst/>
          </a:prstGeom>
        </p:spPr>
        <p:txBody>
          <a:bodyPr vert="horz" lIns="91440" tIns="45720" rIns="91440" bIns="45720" rtlCol="0" anchor="ctr"/>
          <a:lstStyle>
            <a:lvl1pPr algn="l">
              <a:defRPr sz="1000">
                <a:solidFill>
                  <a:schemeClr val="tx1">
                    <a:tint val="75000"/>
                  </a:schemeClr>
                </a:solidFill>
              </a:defRPr>
            </a:lvl1pPr>
          </a:lstStyle>
          <a:p>
            <a:fld id="{C9B73B41-9576-4821-ADD7-8A484CAAEFC5}" type="datetimeFigureOut">
              <a:rPr lang="en-US" smtClean="0"/>
              <a:t>9/19/2019</a:t>
            </a:fld>
            <a:endParaRPr lang="en-US"/>
          </a:p>
        </p:txBody>
      </p:sp>
      <p:sp>
        <p:nvSpPr>
          <p:cNvPr id="5" name="Footer Placeholder 4"/>
          <p:cNvSpPr>
            <a:spLocks noGrp="1"/>
          </p:cNvSpPr>
          <p:nvPr>
            <p:ph type="ftr" sz="quarter" idx="3"/>
          </p:nvPr>
        </p:nvSpPr>
        <p:spPr>
          <a:xfrm>
            <a:off x="3365500" y="8698785"/>
            <a:ext cx="3429000" cy="49968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75500" y="8698785"/>
            <a:ext cx="2286000" cy="499680"/>
          </a:xfrm>
          <a:prstGeom prst="rect">
            <a:avLst/>
          </a:prstGeom>
        </p:spPr>
        <p:txBody>
          <a:bodyPr vert="horz" lIns="91440" tIns="45720" rIns="91440" bIns="45720" rtlCol="0" anchor="ctr"/>
          <a:lstStyle>
            <a:lvl1pPr algn="r">
              <a:defRPr sz="1000">
                <a:solidFill>
                  <a:schemeClr val="tx1">
                    <a:tint val="75000"/>
                  </a:schemeClr>
                </a:solidFill>
              </a:defRPr>
            </a:lvl1pPr>
          </a:lstStyle>
          <a:p>
            <a:fld id="{6693287B-9B22-4A1A-B656-A53768FED6BF}" type="slidenum">
              <a:rPr lang="en-US" smtClean="0"/>
              <a:t>‹#›</a:t>
            </a:fld>
            <a:endParaRPr lang="en-US"/>
          </a:p>
        </p:txBody>
      </p:sp>
    </p:spTree>
    <p:extLst>
      <p:ext uri="{BB962C8B-B14F-4D97-AF65-F5344CB8AC3E}">
        <p14:creationId xmlns:p14="http://schemas.microsoft.com/office/powerpoint/2010/main" val="2033605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wlps.org/SES/Class/30-Mrs-Weppler"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hyperlink" Target="http://www.mobymax.com/" TargetMode="Externa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www.mathlearningcenter.org/support/bridg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8.jp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www.mobymax.com/" TargetMode="External"/><Relationship Id="rId10" Type="http://schemas.openxmlformats.org/officeDocument/2006/relationships/image" Target="../media/image73.png"/><Relationship Id="rId4" Type="http://schemas.openxmlformats.org/officeDocument/2006/relationships/image" Target="../media/image69.jp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825500" y="-38100"/>
            <a:ext cx="8282813" cy="6137529"/>
          </a:xfrm>
          <a:prstGeom prst="rect">
            <a:avLst/>
          </a:prstGeom>
          <a:solidFill>
            <a:scrgbClr r="0" g="0" b="0">
              <a:alpha val="0"/>
            </a:scrgbClr>
          </a:solidFill>
        </p:spPr>
      </p:pic>
      <p:sp>
        <p:nvSpPr>
          <p:cNvPr id="3" name="TextBox 2"/>
          <p:cNvSpPr txBox="1"/>
          <p:nvPr/>
        </p:nvSpPr>
        <p:spPr>
          <a:xfrm>
            <a:off x="4673600" y="596900"/>
            <a:ext cx="5435600" cy="923330"/>
          </a:xfrm>
          <a:prstGeom prst="rect">
            <a:avLst/>
          </a:prstGeom>
          <a:noFill/>
        </p:spPr>
        <p:txBody>
          <a:bodyPr vert="horz" rtlCol="0">
            <a:spAutoFit/>
          </a:bodyPr>
          <a:lstStyle/>
          <a:p>
            <a:pPr algn="ctr"/>
            <a:r>
              <a:rPr lang="en-US" sz="2700" smtClean="0">
                <a:solidFill>
                  <a:srgbClr val="000000"/>
                </a:solidFill>
                <a:latin typeface="Arial - 36"/>
              </a:rPr>
              <a:t>Parent Information Night </a:t>
            </a:r>
          </a:p>
          <a:p>
            <a:pPr algn="ctr"/>
            <a:r>
              <a:rPr lang="en-US" sz="2700" smtClean="0">
                <a:solidFill>
                  <a:srgbClr val="000000"/>
                </a:solidFill>
                <a:latin typeface="Arial - 36"/>
              </a:rPr>
              <a:t>2019-2020</a:t>
            </a:r>
            <a:endParaRPr lang="en-US" sz="2700">
              <a:solidFill>
                <a:srgbClr val="000000"/>
              </a:solidFill>
              <a:latin typeface="Arial - 36"/>
            </a:endParaRPr>
          </a:p>
        </p:txBody>
      </p:sp>
      <p:sp>
        <p:nvSpPr>
          <p:cNvPr id="4" name="TextBox 3"/>
          <p:cNvSpPr txBox="1"/>
          <p:nvPr/>
        </p:nvSpPr>
        <p:spPr>
          <a:xfrm>
            <a:off x="1625600" y="6019800"/>
            <a:ext cx="7462012" cy="692497"/>
          </a:xfrm>
          <a:prstGeom prst="rect">
            <a:avLst/>
          </a:prstGeom>
          <a:noFill/>
        </p:spPr>
        <p:txBody>
          <a:bodyPr vert="horz" rtlCol="0">
            <a:spAutoFit/>
          </a:bodyPr>
          <a:lstStyle/>
          <a:p>
            <a:r>
              <a:rPr lang="en-US" sz="3900" smtClean="0">
                <a:solidFill>
                  <a:srgbClr val="000000"/>
                </a:solidFill>
                <a:latin typeface="Arial - 52"/>
              </a:rPr>
              <a:t>Welcome to room 3!</a:t>
            </a:r>
            <a:endParaRPr lang="en-US" sz="3900">
              <a:solidFill>
                <a:srgbClr val="000000"/>
              </a:solidFill>
              <a:latin typeface="Arial - 52"/>
            </a:endParaRPr>
          </a:p>
        </p:txBody>
      </p:sp>
    </p:spTree>
    <p:extLst>
      <p:ext uri="{BB962C8B-B14F-4D97-AF65-F5344CB8AC3E}">
        <p14:creationId xmlns:p14="http://schemas.microsoft.com/office/powerpoint/2010/main" val="387536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85800" y="0"/>
            <a:ext cx="7975600" cy="769441"/>
          </a:xfrm>
          <a:prstGeom prst="rect">
            <a:avLst/>
          </a:prstGeom>
          <a:noFill/>
        </p:spPr>
        <p:txBody>
          <a:bodyPr vert="horz" rtlCol="0">
            <a:spAutoFit/>
          </a:bodyPr>
          <a:lstStyle/>
          <a:p>
            <a:r>
              <a:rPr lang="en-US" sz="4400" smtClean="0">
                <a:solidFill>
                  <a:srgbClr val="000000"/>
                </a:solidFill>
                <a:latin typeface="Arial - 59"/>
              </a:rPr>
              <a:t>Family Engagement...</a:t>
            </a:r>
            <a:endParaRPr lang="en-US" sz="4400">
              <a:solidFill>
                <a:srgbClr val="000000"/>
              </a:solidFill>
              <a:latin typeface="Arial - 59"/>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8153400" y="88900"/>
            <a:ext cx="1300988" cy="1596644"/>
          </a:xfrm>
          <a:prstGeom prst="rect">
            <a:avLst/>
          </a:prstGeom>
          <a:solidFill>
            <a:scrgbClr r="0" g="0" b="0">
              <a:alpha val="0"/>
            </a:scrgbClr>
          </a:solidFill>
        </p:spPr>
      </p:pic>
      <p:sp>
        <p:nvSpPr>
          <p:cNvPr id="4" name="TextBox 3"/>
          <p:cNvSpPr txBox="1"/>
          <p:nvPr/>
        </p:nvSpPr>
        <p:spPr>
          <a:xfrm>
            <a:off x="1320800" y="1739900"/>
            <a:ext cx="7261089" cy="2077492"/>
          </a:xfrm>
          <a:prstGeom prst="rect">
            <a:avLst/>
          </a:prstGeom>
          <a:noFill/>
        </p:spPr>
        <p:txBody>
          <a:bodyPr vert="horz" rtlCol="0">
            <a:spAutoFit/>
          </a:bodyPr>
          <a:lstStyle/>
          <a:p>
            <a:r>
              <a:rPr lang="en-US" sz="4300" smtClean="0">
                <a:solidFill>
                  <a:srgbClr val="000000"/>
                </a:solidFill>
                <a:latin typeface="Arial - 57"/>
              </a:rPr>
              <a:t>Home Visits</a:t>
            </a:r>
          </a:p>
          <a:p>
            <a:r>
              <a:rPr lang="en-US" sz="4300" smtClean="0">
                <a:solidFill>
                  <a:srgbClr val="000000"/>
                </a:solidFill>
                <a:latin typeface="Arial - 57"/>
              </a:rPr>
              <a:t>Class DoJo</a:t>
            </a:r>
          </a:p>
          <a:p>
            <a:r>
              <a:rPr lang="en-US" sz="4300" smtClean="0">
                <a:solidFill>
                  <a:srgbClr val="000000"/>
                </a:solidFill>
                <a:latin typeface="Arial - 57"/>
              </a:rPr>
              <a:t>Learning Partnerships</a:t>
            </a:r>
            <a:endParaRPr lang="en-US" sz="4300">
              <a:solidFill>
                <a:srgbClr val="000000"/>
              </a:solidFill>
              <a:latin typeface="Arial - 57"/>
            </a:endParaRPr>
          </a:p>
        </p:txBody>
      </p:sp>
    </p:spTree>
    <p:extLst>
      <p:ext uri="{BB962C8B-B14F-4D97-AF65-F5344CB8AC3E}">
        <p14:creationId xmlns:p14="http://schemas.microsoft.com/office/powerpoint/2010/main" val="3389161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044700" y="5524500"/>
            <a:ext cx="5838317" cy="1862455"/>
          </a:xfrm>
          <a:prstGeom prst="rect">
            <a:avLst/>
          </a:prstGeom>
          <a:solidFill>
            <a:scrgbClr r="0" g="0" b="0">
              <a:alpha val="0"/>
            </a:scrgbClr>
          </a:solidFill>
        </p:spPr>
      </p:pic>
      <p:sp>
        <p:nvSpPr>
          <p:cNvPr id="3" name="TextBox 2"/>
          <p:cNvSpPr txBox="1"/>
          <p:nvPr/>
        </p:nvSpPr>
        <p:spPr>
          <a:xfrm>
            <a:off x="1879600" y="914400"/>
            <a:ext cx="6070600" cy="646331"/>
          </a:xfrm>
          <a:prstGeom prst="rect">
            <a:avLst/>
          </a:prstGeom>
          <a:noFill/>
        </p:spPr>
        <p:txBody>
          <a:bodyPr vert="horz" rtlCol="0">
            <a:spAutoFit/>
          </a:bodyPr>
          <a:lstStyle/>
          <a:p>
            <a:r>
              <a:rPr lang="en-US" sz="3600" smtClean="0">
                <a:solidFill>
                  <a:srgbClr val="000000"/>
                </a:solidFill>
                <a:latin typeface="Times New Roman - 48"/>
              </a:rPr>
              <a:t>Communication</a:t>
            </a:r>
            <a:endParaRPr lang="en-US" sz="3600">
              <a:solidFill>
                <a:srgbClr val="000000"/>
              </a:solidFill>
              <a:latin typeface="Times New Roman - 48"/>
            </a:endParaRPr>
          </a:p>
        </p:txBody>
      </p:sp>
      <p:sp>
        <p:nvSpPr>
          <p:cNvPr id="4" name="TextBox 3"/>
          <p:cNvSpPr txBox="1"/>
          <p:nvPr/>
        </p:nvSpPr>
        <p:spPr>
          <a:xfrm>
            <a:off x="1435100" y="2362200"/>
            <a:ext cx="10490200" cy="2769989"/>
          </a:xfrm>
          <a:prstGeom prst="rect">
            <a:avLst/>
          </a:prstGeom>
          <a:noFill/>
        </p:spPr>
        <p:txBody>
          <a:bodyPr vert="horz" rtlCol="0">
            <a:spAutoFit/>
          </a:bodyPr>
          <a:lstStyle/>
          <a:p>
            <a:r>
              <a:rPr lang="en-US" sz="2100" smtClean="0">
                <a:solidFill>
                  <a:srgbClr val="000000"/>
                </a:solidFill>
                <a:latin typeface="Times New Roman - 28"/>
              </a:rPr>
              <a:t>Communication with you is very important!</a:t>
            </a:r>
          </a:p>
          <a:p>
            <a:endParaRPr lang="en-US" sz="2100" smtClean="0">
              <a:solidFill>
                <a:srgbClr val="000000"/>
              </a:solidFill>
              <a:latin typeface="Times New Roman - 28"/>
            </a:endParaRPr>
          </a:p>
          <a:p>
            <a:r>
              <a:rPr lang="en-US" sz="2100" smtClean="0">
                <a:solidFill>
                  <a:srgbClr val="000000"/>
                </a:solidFill>
                <a:latin typeface="Times New Roman - 28"/>
              </a:rPr>
              <a:t>Please feel free to contact me as necessary.  </a:t>
            </a:r>
          </a:p>
          <a:p>
            <a:endParaRPr lang="en-US" sz="2100" smtClean="0">
              <a:solidFill>
                <a:srgbClr val="000000"/>
              </a:solidFill>
              <a:latin typeface="Times New Roman - 28"/>
            </a:endParaRPr>
          </a:p>
          <a:p>
            <a:r>
              <a:rPr lang="en-US" sz="2100" smtClean="0">
                <a:solidFill>
                  <a:srgbClr val="000000"/>
                </a:solidFill>
                <a:latin typeface="Times New Roman - 28"/>
              </a:rPr>
              <a:t>The best way to reach me is through Class DoJo</a:t>
            </a:r>
          </a:p>
          <a:p>
            <a:r>
              <a:rPr lang="en-US" sz="2100" smtClean="0">
                <a:solidFill>
                  <a:srgbClr val="000000"/>
                </a:solidFill>
                <a:latin typeface="Times New Roman - 28"/>
              </a:rPr>
              <a:t> lweppler@wlps.org or phone/voice mail (860)292-3953.</a:t>
            </a:r>
          </a:p>
          <a:p>
            <a:endParaRPr lang="en-US" sz="2100" smtClean="0">
              <a:solidFill>
                <a:srgbClr val="000000"/>
              </a:solidFill>
              <a:latin typeface="Times New Roman - 28"/>
            </a:endParaRPr>
          </a:p>
          <a:p>
            <a:r>
              <a:rPr lang="en-US" sz="2100" smtClean="0">
                <a:solidFill>
                  <a:srgbClr val="000000"/>
                </a:solidFill>
                <a:latin typeface="Times New Roman - 28"/>
              </a:rPr>
              <a:t>I </a:t>
            </a:r>
            <a:r>
              <a:rPr lang="en-US" sz="2700" smtClean="0">
                <a:solidFill>
                  <a:srgbClr val="4B0082"/>
                </a:solidFill>
                <a:latin typeface="Times New Roman - 36"/>
              </a:rPr>
              <a:t>will  respond as soon as possible. </a:t>
            </a:r>
            <a:endParaRPr lang="en-US" sz="2700">
              <a:solidFill>
                <a:srgbClr val="4B0082"/>
              </a:solidFill>
              <a:latin typeface="Times New Roman - 36"/>
            </a:endParaRPr>
          </a:p>
        </p:txBody>
      </p:sp>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6146800" y="165100"/>
            <a:ext cx="3292094" cy="1957578"/>
          </a:xfrm>
          <a:prstGeom prst="rect">
            <a:avLst/>
          </a:prstGeom>
          <a:solidFill>
            <a:scrgbClr r="0" g="0" b="0">
              <a:alpha val="0"/>
            </a:scrgbClr>
          </a:solidFill>
        </p:spPr>
      </p:pic>
    </p:spTree>
    <p:extLst>
      <p:ext uri="{BB962C8B-B14F-4D97-AF65-F5344CB8AC3E}">
        <p14:creationId xmlns:p14="http://schemas.microsoft.com/office/powerpoint/2010/main" val="1898462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041400" y="76200"/>
            <a:ext cx="7772400" cy="815608"/>
          </a:xfrm>
          <a:prstGeom prst="rect">
            <a:avLst/>
          </a:prstGeom>
          <a:noFill/>
        </p:spPr>
        <p:txBody>
          <a:bodyPr vert="horz" rtlCol="0">
            <a:spAutoFit/>
          </a:bodyPr>
          <a:lstStyle/>
          <a:p>
            <a:r>
              <a:rPr lang="en-US" sz="4700" smtClean="0">
                <a:solidFill>
                  <a:srgbClr val="000000"/>
                </a:solidFill>
                <a:latin typeface="Times New Roman - 62"/>
              </a:rPr>
              <a:t>School/Class Website</a:t>
            </a:r>
            <a:endParaRPr lang="en-US" sz="4700">
              <a:solidFill>
                <a:srgbClr val="000000"/>
              </a:solidFill>
              <a:latin typeface="Times New Roman - 62"/>
            </a:endParaRPr>
          </a:p>
        </p:txBody>
      </p:sp>
      <p:pic>
        <p:nvPicPr>
          <p:cNvPr id="3" name="Picture 2">
            <a:hlinkClick r:id="rId2"/>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501900" y="952500"/>
            <a:ext cx="3989959" cy="3419475"/>
          </a:xfrm>
          <a:prstGeom prst="rect">
            <a:avLst/>
          </a:prstGeom>
          <a:solidFill>
            <a:scrgbClr r="0" g="0" b="0">
              <a:alpha val="0"/>
            </a:scrgbClr>
          </a:solidFill>
        </p:spPr>
      </p:pic>
      <p:sp>
        <p:nvSpPr>
          <p:cNvPr id="4" name="Freeform 3"/>
          <p:cNvSpPr/>
          <p:nvPr/>
        </p:nvSpPr>
        <p:spPr>
          <a:xfrm rot="16492200">
            <a:off x="6470674" y="1155288"/>
            <a:ext cx="680194" cy="2959925"/>
          </a:xfrm>
          <a:custGeom>
            <a:avLst/>
            <a:gdLst/>
            <a:ahLst/>
            <a:cxnLst/>
            <a:rect l="0" t="0" r="0" b="0"/>
            <a:pathLst>
              <a:path w="680194" h="2959925">
                <a:moveTo>
                  <a:pt x="680193" y="1232677"/>
                </a:moveTo>
                <a:lnTo>
                  <a:pt x="510145" y="1232677"/>
                </a:lnTo>
                <a:lnTo>
                  <a:pt x="510145" y="2959924"/>
                </a:lnTo>
                <a:lnTo>
                  <a:pt x="170048" y="2959924"/>
                </a:lnTo>
                <a:lnTo>
                  <a:pt x="170048" y="1232677"/>
                </a:lnTo>
                <a:lnTo>
                  <a:pt x="0" y="1232677"/>
                </a:lnTo>
                <a:lnTo>
                  <a:pt x="340096" y="0"/>
                </a:lnTo>
                <a:close/>
              </a:path>
            </a:pathLst>
          </a:custGeom>
          <a:gradFill flip="none" rotWithShape="1">
            <a:gsLst>
              <a:gs pos="0">
                <a:srgbClr val="FF0000"/>
              </a:gs>
              <a:gs pos="100000">
                <a:srgbClr val="FF0000"/>
              </a:gs>
            </a:gsLst>
            <a:lin ang="0" scaled="1"/>
            <a:tileRect/>
          </a:gra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4470400"/>
            <a:ext cx="8229600" cy="400110"/>
          </a:xfrm>
          <a:prstGeom prst="rect">
            <a:avLst/>
          </a:prstGeom>
          <a:noFill/>
        </p:spPr>
        <p:txBody>
          <a:bodyPr vert="horz" rtlCol="0">
            <a:spAutoFit/>
          </a:bodyPr>
          <a:lstStyle/>
          <a:p>
            <a:r>
              <a:rPr lang="en-US" sz="2000" smtClean="0">
                <a:solidFill>
                  <a:srgbClr val="000000"/>
                </a:solidFill>
                <a:latin typeface="Arial - 27"/>
              </a:rPr>
              <a:t>Visit Our site to see the rest of this slide show!</a:t>
            </a:r>
            <a:endParaRPr lang="en-US" sz="2000">
              <a:solidFill>
                <a:srgbClr val="000000"/>
              </a:solidFill>
              <a:latin typeface="Arial - 27"/>
            </a:endParaRPr>
          </a:p>
        </p:txBody>
      </p:sp>
      <p:sp>
        <p:nvSpPr>
          <p:cNvPr id="6" name="TextBox 5"/>
          <p:cNvSpPr txBox="1"/>
          <p:nvPr/>
        </p:nvSpPr>
        <p:spPr>
          <a:xfrm>
            <a:off x="254000" y="5334000"/>
            <a:ext cx="9080500" cy="923330"/>
          </a:xfrm>
          <a:prstGeom prst="rect">
            <a:avLst/>
          </a:prstGeom>
          <a:noFill/>
        </p:spPr>
        <p:txBody>
          <a:bodyPr vert="horz" rtlCol="0">
            <a:spAutoFit/>
          </a:bodyPr>
          <a:lstStyle/>
          <a:p>
            <a:pPr algn="ctr"/>
            <a:r>
              <a:rPr lang="en-US" sz="2700" smtClean="0">
                <a:solidFill>
                  <a:srgbClr val="000000"/>
                </a:solidFill>
                <a:latin typeface="Arial - 36"/>
              </a:rPr>
              <a:t>www.wlps.org/ses</a:t>
            </a:r>
          </a:p>
          <a:p>
            <a:pPr algn="ctr"/>
            <a:r>
              <a:rPr lang="en-US" sz="2700" smtClean="0">
                <a:solidFill>
                  <a:srgbClr val="000000"/>
                </a:solidFill>
                <a:latin typeface="Arial - 36"/>
              </a:rPr>
              <a:t>click:  class pages/3rd grade/ Mrs. Weppler</a:t>
            </a:r>
            <a:endParaRPr lang="en-US" sz="2700">
              <a:solidFill>
                <a:srgbClr val="000000"/>
              </a:solidFill>
              <a:latin typeface="Arial - 36"/>
            </a:endParaRPr>
          </a:p>
        </p:txBody>
      </p:sp>
    </p:spTree>
    <p:extLst>
      <p:ext uri="{BB962C8B-B14F-4D97-AF65-F5344CB8AC3E}">
        <p14:creationId xmlns:p14="http://schemas.microsoft.com/office/powerpoint/2010/main" val="3910371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286000" y="63500"/>
            <a:ext cx="9880600" cy="507831"/>
          </a:xfrm>
          <a:prstGeom prst="rect">
            <a:avLst/>
          </a:prstGeom>
          <a:noFill/>
        </p:spPr>
        <p:txBody>
          <a:bodyPr vert="horz" rtlCol="0">
            <a:spAutoFit/>
          </a:bodyPr>
          <a:lstStyle/>
          <a:p>
            <a:r>
              <a:rPr lang="en-US" sz="2700" smtClean="0">
                <a:solidFill>
                  <a:srgbClr val="000000"/>
                </a:solidFill>
                <a:latin typeface="Times New Roman - 36"/>
              </a:rPr>
              <a:t>Typical Classroom Routine</a:t>
            </a:r>
            <a:endParaRPr lang="en-US" sz="2700">
              <a:solidFill>
                <a:srgbClr val="000000"/>
              </a:solidFill>
              <a:latin typeface="Times New Roman - 36"/>
            </a:endParaRPr>
          </a:p>
        </p:txBody>
      </p:sp>
      <p:sp>
        <p:nvSpPr>
          <p:cNvPr id="3" name="TextBox 2"/>
          <p:cNvSpPr txBox="1"/>
          <p:nvPr/>
        </p:nvSpPr>
        <p:spPr>
          <a:xfrm>
            <a:off x="495300" y="673100"/>
            <a:ext cx="9474200" cy="4109138"/>
          </a:xfrm>
          <a:prstGeom prst="rect">
            <a:avLst/>
          </a:prstGeom>
          <a:noFill/>
        </p:spPr>
        <p:txBody>
          <a:bodyPr vert="horz" rtlCol="0">
            <a:spAutoFit/>
          </a:bodyPr>
          <a:lstStyle/>
          <a:p>
            <a:r>
              <a:rPr lang="en-US" sz="1700" smtClean="0">
                <a:solidFill>
                  <a:srgbClr val="000000"/>
                </a:solidFill>
                <a:latin typeface="Comic Sans MS - 23"/>
              </a:rPr>
              <a:t>7:55-8:10 Morning routine</a:t>
            </a:r>
          </a:p>
          <a:p>
            <a:r>
              <a:rPr lang="en-US" sz="1700" smtClean="0">
                <a:solidFill>
                  <a:srgbClr val="000000"/>
                </a:solidFill>
                <a:latin typeface="Comic Sans MS - 23"/>
              </a:rPr>
              <a:t>8:10-8:30  CREW:</a:t>
            </a:r>
            <a:r>
              <a:rPr lang="en-US" sz="1000" smtClean="0">
                <a:solidFill>
                  <a:srgbClr val="000000"/>
                </a:solidFill>
                <a:latin typeface="Comic Sans MS - 14"/>
              </a:rPr>
              <a:t> greeting, initiative, debrief</a:t>
            </a:r>
          </a:p>
          <a:p>
            <a:r>
              <a:rPr lang="en-US" sz="1000" smtClean="0">
                <a:solidFill>
                  <a:srgbClr val="000000"/>
                </a:solidFill>
                <a:latin typeface="Comic Sans MS - 14"/>
              </a:rPr>
              <a:t>8</a:t>
            </a:r>
            <a:r>
              <a:rPr lang="en-US" sz="1700" smtClean="0">
                <a:solidFill>
                  <a:srgbClr val="000000"/>
                </a:solidFill>
                <a:latin typeface="Comic Sans MS - 23"/>
              </a:rPr>
              <a:t>:30 - 8:50  </a:t>
            </a:r>
            <a:r>
              <a:rPr lang="en-US" sz="1700" smtClean="0">
                <a:solidFill>
                  <a:srgbClr val="0000FF"/>
                </a:solidFill>
                <a:latin typeface="Comic Sans MS - 23"/>
              </a:rPr>
              <a:t>NUMBER CORNER</a:t>
            </a:r>
          </a:p>
          <a:p>
            <a:r>
              <a:rPr lang="en-US" sz="1700" smtClean="0">
                <a:solidFill>
                  <a:srgbClr val="0000FF"/>
                </a:solidFill>
                <a:latin typeface="Comic Sans MS - 23"/>
              </a:rPr>
              <a:t>8</a:t>
            </a:r>
            <a:r>
              <a:rPr lang="en-US" sz="1700" smtClean="0">
                <a:solidFill>
                  <a:srgbClr val="000000"/>
                </a:solidFill>
                <a:latin typeface="Comic Sans MS - 23"/>
              </a:rPr>
              <a:t>:50 - </a:t>
            </a:r>
            <a:r>
              <a:rPr lang="en-US" sz="1700" smtClean="0">
                <a:solidFill>
                  <a:srgbClr val="FF0000"/>
                </a:solidFill>
                <a:latin typeface="Comic Sans MS - 23"/>
              </a:rPr>
              <a:t>Bathroom Break</a:t>
            </a:r>
          </a:p>
          <a:p>
            <a:r>
              <a:rPr lang="en-US" sz="1700" smtClean="0">
                <a:solidFill>
                  <a:srgbClr val="FF0000"/>
                </a:solidFill>
                <a:latin typeface="Comic Sans MS - 23"/>
              </a:rPr>
              <a:t>8</a:t>
            </a:r>
            <a:r>
              <a:rPr lang="en-US" sz="1700" smtClean="0">
                <a:solidFill>
                  <a:srgbClr val="000000"/>
                </a:solidFill>
                <a:latin typeface="Comic Sans MS - 23"/>
              </a:rPr>
              <a:t>:50-10:00   </a:t>
            </a:r>
            <a:r>
              <a:rPr lang="en-US" sz="1700" smtClean="0">
                <a:solidFill>
                  <a:srgbClr val="0000FF"/>
                </a:solidFill>
                <a:latin typeface="Comic Sans MS - 23"/>
              </a:rPr>
              <a:t>READING</a:t>
            </a:r>
          </a:p>
          <a:p>
            <a:r>
              <a:rPr lang="en-US" sz="1700" smtClean="0">
                <a:solidFill>
                  <a:srgbClr val="0000FF"/>
                </a:solidFill>
                <a:latin typeface="Comic Sans MS - 23"/>
              </a:rPr>
              <a:t>1</a:t>
            </a:r>
            <a:r>
              <a:rPr lang="en-US" sz="1700" smtClean="0">
                <a:solidFill>
                  <a:srgbClr val="000000"/>
                </a:solidFill>
                <a:latin typeface="Comic Sans MS - 23"/>
              </a:rPr>
              <a:t>0:00-10:50 - </a:t>
            </a:r>
            <a:r>
              <a:rPr lang="en-US" sz="1700" smtClean="0">
                <a:solidFill>
                  <a:srgbClr val="0000FF"/>
                </a:solidFill>
                <a:latin typeface="Comic Sans MS - 23"/>
              </a:rPr>
              <a:t>WRITING</a:t>
            </a:r>
          </a:p>
          <a:p>
            <a:r>
              <a:rPr lang="en-US" sz="1700" smtClean="0">
                <a:solidFill>
                  <a:srgbClr val="0000FF"/>
                </a:solidFill>
                <a:latin typeface="Comic Sans MS - 23"/>
              </a:rPr>
              <a:t>1</a:t>
            </a:r>
            <a:r>
              <a:rPr lang="en-US" sz="1700" smtClean="0">
                <a:solidFill>
                  <a:srgbClr val="000000"/>
                </a:solidFill>
                <a:latin typeface="Comic Sans MS - 23"/>
              </a:rPr>
              <a:t>0:50-11:10  </a:t>
            </a:r>
            <a:r>
              <a:rPr lang="en-US" sz="1700" smtClean="0">
                <a:solidFill>
                  <a:srgbClr val="800080"/>
                </a:solidFill>
                <a:latin typeface="Comic Sans MS - 23"/>
              </a:rPr>
              <a:t>LUNCH</a:t>
            </a:r>
            <a:r>
              <a:rPr lang="en-US" sz="1700" smtClean="0">
                <a:solidFill>
                  <a:srgbClr val="FF0000"/>
                </a:solidFill>
                <a:latin typeface="Comic Sans MS - 23"/>
              </a:rPr>
              <a:t> - Bathroom Break</a:t>
            </a:r>
          </a:p>
          <a:p>
            <a:r>
              <a:rPr lang="en-US" sz="1700" smtClean="0">
                <a:solidFill>
                  <a:srgbClr val="FF0000"/>
                </a:solidFill>
                <a:latin typeface="Comic Sans MS - 23"/>
              </a:rPr>
              <a:t>1</a:t>
            </a:r>
            <a:r>
              <a:rPr lang="en-US" sz="1700" smtClean="0">
                <a:solidFill>
                  <a:srgbClr val="000000"/>
                </a:solidFill>
                <a:latin typeface="Comic Sans MS - 23"/>
              </a:rPr>
              <a:t>1:10-11:30 - </a:t>
            </a:r>
            <a:r>
              <a:rPr lang="en-US" sz="1700" smtClean="0">
                <a:solidFill>
                  <a:srgbClr val="800080"/>
                </a:solidFill>
                <a:latin typeface="Comic Sans MS - 23"/>
              </a:rPr>
              <a:t>RECESS</a:t>
            </a:r>
          </a:p>
          <a:p>
            <a:r>
              <a:rPr lang="en-US" sz="1700" smtClean="0">
                <a:solidFill>
                  <a:srgbClr val="800080"/>
                </a:solidFill>
                <a:latin typeface="Comic Sans MS - 23"/>
              </a:rPr>
              <a:t>1</a:t>
            </a:r>
            <a:r>
              <a:rPr lang="en-US" sz="1700" smtClean="0">
                <a:solidFill>
                  <a:srgbClr val="000000"/>
                </a:solidFill>
                <a:latin typeface="Comic Sans MS - 23"/>
              </a:rPr>
              <a:t>1:35-12:10 - </a:t>
            </a:r>
            <a:r>
              <a:rPr lang="en-US" sz="1700" smtClean="0">
                <a:solidFill>
                  <a:srgbClr val="0000FF"/>
                </a:solidFill>
                <a:latin typeface="Comic Sans MS - 23"/>
              </a:rPr>
              <a:t>iBLOCK</a:t>
            </a:r>
          </a:p>
          <a:p>
            <a:r>
              <a:rPr lang="en-US" sz="1700" smtClean="0">
                <a:solidFill>
                  <a:srgbClr val="0000FF"/>
                </a:solidFill>
                <a:latin typeface="Comic Sans MS - 23"/>
              </a:rPr>
              <a:t>1</a:t>
            </a:r>
            <a:r>
              <a:rPr lang="en-US" sz="1700" smtClean="0">
                <a:solidFill>
                  <a:srgbClr val="000000"/>
                </a:solidFill>
                <a:latin typeface="Comic Sans MS - 23"/>
              </a:rPr>
              <a:t>2:10-12:20 - Quiet Time</a:t>
            </a:r>
            <a:r>
              <a:rPr lang="en-US" sz="1700" smtClean="0">
                <a:solidFill>
                  <a:srgbClr val="800080"/>
                </a:solidFill>
                <a:latin typeface="Comic Sans MS - 23"/>
              </a:rPr>
              <a:t> </a:t>
            </a:r>
            <a:r>
              <a:rPr lang="en-US" sz="1700" smtClean="0">
                <a:solidFill>
                  <a:srgbClr val="FF0000"/>
                </a:solidFill>
                <a:latin typeface="Comic Sans MS - 23"/>
              </a:rPr>
              <a:t>-</a:t>
            </a:r>
            <a:r>
              <a:rPr lang="en-US" sz="1700" smtClean="0">
                <a:solidFill>
                  <a:srgbClr val="800080"/>
                </a:solidFill>
                <a:latin typeface="Comic Sans MS - 23"/>
              </a:rPr>
              <a:t> </a:t>
            </a:r>
            <a:r>
              <a:rPr lang="en-US" sz="1700" smtClean="0">
                <a:solidFill>
                  <a:srgbClr val="FF0000"/>
                </a:solidFill>
                <a:latin typeface="Comic Sans MS - 23"/>
              </a:rPr>
              <a:t>Bathroom Break</a:t>
            </a:r>
          </a:p>
          <a:p>
            <a:r>
              <a:rPr lang="en-US" sz="1700" smtClean="0">
                <a:solidFill>
                  <a:srgbClr val="FF0000"/>
                </a:solidFill>
                <a:latin typeface="Comic Sans MS - 23"/>
              </a:rPr>
              <a:t>1</a:t>
            </a:r>
            <a:r>
              <a:rPr lang="en-US" sz="1700" smtClean="0">
                <a:solidFill>
                  <a:srgbClr val="000000"/>
                </a:solidFill>
                <a:latin typeface="Comic Sans MS - 23"/>
              </a:rPr>
              <a:t>2:20-1:10-   </a:t>
            </a:r>
            <a:r>
              <a:rPr lang="en-US" sz="1700" smtClean="0">
                <a:solidFill>
                  <a:srgbClr val="0000FF"/>
                </a:solidFill>
                <a:latin typeface="Comic Sans MS - 23"/>
              </a:rPr>
              <a:t>MATH</a:t>
            </a:r>
          </a:p>
          <a:p>
            <a:r>
              <a:rPr lang="en-US" sz="1700" smtClean="0">
                <a:solidFill>
                  <a:srgbClr val="0000FF"/>
                </a:solidFill>
                <a:latin typeface="Comic Sans MS - 23"/>
              </a:rPr>
              <a:t>1</a:t>
            </a:r>
            <a:r>
              <a:rPr lang="en-US" sz="1700" smtClean="0">
                <a:solidFill>
                  <a:srgbClr val="000000"/>
                </a:solidFill>
                <a:latin typeface="Comic Sans MS - 23"/>
              </a:rPr>
              <a:t>:10-1:20 -</a:t>
            </a:r>
            <a:r>
              <a:rPr lang="en-US" sz="1700" smtClean="0">
                <a:solidFill>
                  <a:srgbClr val="0000FF"/>
                </a:solidFill>
                <a:latin typeface="Comic Sans MS - 23"/>
              </a:rPr>
              <a:t> </a:t>
            </a:r>
            <a:r>
              <a:rPr lang="en-US" sz="1700" smtClean="0">
                <a:solidFill>
                  <a:srgbClr val="000000"/>
                </a:solidFill>
                <a:latin typeface="Comic Sans MS - 23"/>
              </a:rPr>
              <a:t>PLANNER TIME</a:t>
            </a:r>
          </a:p>
          <a:p>
            <a:r>
              <a:rPr lang="en-US" sz="1700" smtClean="0">
                <a:solidFill>
                  <a:srgbClr val="000000"/>
                </a:solidFill>
                <a:latin typeface="Comic Sans MS - 23"/>
              </a:rPr>
              <a:t>1:20-2:00 - </a:t>
            </a:r>
            <a:r>
              <a:rPr lang="en-US" sz="1700" smtClean="0">
                <a:solidFill>
                  <a:srgbClr val="0000FF"/>
                </a:solidFill>
                <a:latin typeface="Comic Sans MS - 23"/>
              </a:rPr>
              <a:t>SCIENCE</a:t>
            </a:r>
            <a:r>
              <a:rPr lang="en-US" sz="1700" smtClean="0">
                <a:solidFill>
                  <a:srgbClr val="000000"/>
                </a:solidFill>
                <a:latin typeface="Comic Sans MS - 23"/>
              </a:rPr>
              <a:t> or </a:t>
            </a:r>
            <a:r>
              <a:rPr lang="en-US" sz="1700" smtClean="0">
                <a:solidFill>
                  <a:srgbClr val="0000FF"/>
                </a:solidFill>
                <a:latin typeface="Comic Sans MS - 23"/>
              </a:rPr>
              <a:t>SOCIAL STUDIES </a:t>
            </a:r>
            <a:r>
              <a:rPr lang="en-US" sz="1700" smtClean="0">
                <a:solidFill>
                  <a:srgbClr val="000000"/>
                </a:solidFill>
                <a:latin typeface="Comic Sans MS - 23"/>
              </a:rPr>
              <a:t>   </a:t>
            </a:r>
          </a:p>
          <a:p>
            <a:r>
              <a:rPr lang="en-US" sz="1700" smtClean="0">
                <a:solidFill>
                  <a:srgbClr val="000000"/>
                </a:solidFill>
                <a:latin typeface="Comic Sans MS - 23"/>
              </a:rPr>
              <a:t>2:00-2:45 -   </a:t>
            </a:r>
            <a:r>
              <a:rPr lang="en-US" sz="1700" smtClean="0">
                <a:solidFill>
                  <a:srgbClr val="800080"/>
                </a:solidFill>
                <a:latin typeface="Comic Sans MS - 23"/>
              </a:rPr>
              <a:t>SPECIAL </a:t>
            </a:r>
            <a:r>
              <a:rPr lang="en-US" sz="1700" smtClean="0">
                <a:solidFill>
                  <a:srgbClr val="000000"/>
                </a:solidFill>
                <a:latin typeface="Comic Sans MS - 23"/>
              </a:rPr>
              <a:t> </a:t>
            </a:r>
            <a:r>
              <a:rPr lang="en-US" sz="1700" smtClean="0">
                <a:solidFill>
                  <a:srgbClr val="FF0000"/>
                </a:solidFill>
                <a:latin typeface="Comic Sans MS - 23"/>
              </a:rPr>
              <a:t>-</a:t>
            </a:r>
            <a:r>
              <a:rPr lang="en-US" sz="1700" smtClean="0">
                <a:solidFill>
                  <a:srgbClr val="800080"/>
                </a:solidFill>
                <a:latin typeface="Comic Sans MS - 23"/>
              </a:rPr>
              <a:t> </a:t>
            </a:r>
            <a:r>
              <a:rPr lang="en-US" sz="1700" smtClean="0">
                <a:solidFill>
                  <a:srgbClr val="FF0000"/>
                </a:solidFill>
                <a:latin typeface="Comic Sans MS - 23"/>
              </a:rPr>
              <a:t>Bathroom Break</a:t>
            </a:r>
          </a:p>
          <a:p>
            <a:r>
              <a:rPr lang="en-US" sz="1700" smtClean="0">
                <a:solidFill>
                  <a:srgbClr val="FF0000"/>
                </a:solidFill>
                <a:latin typeface="Comic Sans MS - 23"/>
              </a:rPr>
              <a:t>2</a:t>
            </a:r>
            <a:r>
              <a:rPr lang="en-US" sz="1700" smtClean="0">
                <a:solidFill>
                  <a:srgbClr val="000000"/>
                </a:solidFill>
                <a:latin typeface="Comic Sans MS - 23"/>
              </a:rPr>
              <a:t>:55 - DISMISSAL</a:t>
            </a:r>
            <a:endParaRPr lang="en-US" sz="1700">
              <a:solidFill>
                <a:srgbClr val="000000"/>
              </a:solidFill>
              <a:latin typeface="Comic Sans MS - 23"/>
            </a:endParaRPr>
          </a:p>
        </p:txBody>
      </p:sp>
    </p:spTree>
    <p:extLst>
      <p:ext uri="{BB962C8B-B14F-4D97-AF65-F5344CB8AC3E}">
        <p14:creationId xmlns:p14="http://schemas.microsoft.com/office/powerpoint/2010/main" val="4161527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81000" y="495300"/>
            <a:ext cx="4965649" cy="600164"/>
          </a:xfrm>
          <a:prstGeom prst="rect">
            <a:avLst/>
          </a:prstGeom>
          <a:noFill/>
        </p:spPr>
        <p:txBody>
          <a:bodyPr vert="horz" rtlCol="0">
            <a:spAutoFit/>
          </a:bodyPr>
          <a:lstStyle/>
          <a:p>
            <a:r>
              <a:rPr lang="en-US" sz="3300" smtClean="0">
                <a:solidFill>
                  <a:srgbClr val="000000"/>
                </a:solidFill>
                <a:latin typeface="Times New Roman - 44"/>
              </a:rPr>
              <a:t>Every child wants to:</a:t>
            </a:r>
            <a:endParaRPr lang="en-US" sz="3300">
              <a:solidFill>
                <a:srgbClr val="000000"/>
              </a:solidFill>
              <a:latin typeface="Times New Roman - 44"/>
            </a:endParaRPr>
          </a:p>
        </p:txBody>
      </p:sp>
      <p:sp>
        <p:nvSpPr>
          <p:cNvPr id="3" name="TextBox 2"/>
          <p:cNvSpPr txBox="1"/>
          <p:nvPr/>
        </p:nvSpPr>
        <p:spPr>
          <a:xfrm>
            <a:off x="165100" y="1257300"/>
            <a:ext cx="9563100" cy="584775"/>
          </a:xfrm>
          <a:prstGeom prst="rect">
            <a:avLst/>
          </a:prstGeom>
          <a:noFill/>
        </p:spPr>
        <p:txBody>
          <a:bodyPr vert="horz" rtlCol="0">
            <a:spAutoFit/>
          </a:bodyPr>
          <a:lstStyle/>
          <a:p>
            <a:r>
              <a:rPr lang="en-US" sz="3200" smtClean="0">
                <a:solidFill>
                  <a:srgbClr val="000000"/>
                </a:solidFill>
                <a:latin typeface="Times New Roman - 43"/>
              </a:rPr>
              <a:t>Belong , Feel Significant, and Have Fun!</a:t>
            </a:r>
            <a:endParaRPr lang="en-US" sz="3200">
              <a:solidFill>
                <a:srgbClr val="000000"/>
              </a:solidFill>
              <a:latin typeface="Times New Roman - 43"/>
            </a:endParaRPr>
          </a:p>
        </p:txBody>
      </p:sp>
      <p:sp>
        <p:nvSpPr>
          <p:cNvPr id="4" name="TextBox 3"/>
          <p:cNvSpPr txBox="1"/>
          <p:nvPr/>
        </p:nvSpPr>
        <p:spPr>
          <a:xfrm>
            <a:off x="292100" y="2273300"/>
            <a:ext cx="9804400" cy="1677382"/>
          </a:xfrm>
          <a:prstGeom prst="rect">
            <a:avLst/>
          </a:prstGeom>
          <a:noFill/>
        </p:spPr>
        <p:txBody>
          <a:bodyPr vert="horz" rtlCol="0">
            <a:spAutoFit/>
          </a:bodyPr>
          <a:lstStyle/>
          <a:p>
            <a:pPr algn="ctr"/>
            <a:r>
              <a:rPr lang="en-US" sz="4100" smtClean="0">
                <a:solidFill>
                  <a:srgbClr val="00008B"/>
                </a:solidFill>
                <a:latin typeface="Arial - 55"/>
              </a:rPr>
              <a:t>CREW</a:t>
            </a:r>
          </a:p>
          <a:p>
            <a:pPr algn="ctr"/>
            <a:r>
              <a:rPr lang="en-US" sz="4100" smtClean="0">
                <a:solidFill>
                  <a:srgbClr val="00008B"/>
                </a:solidFill>
                <a:latin typeface="Arial - 55"/>
              </a:rPr>
              <a:t>S</a:t>
            </a:r>
            <a:r>
              <a:rPr lang="en-US" sz="2100" smtClean="0">
                <a:solidFill>
                  <a:srgbClr val="00008B"/>
                </a:solidFill>
                <a:latin typeface="Arial - 28"/>
              </a:rPr>
              <a:t>trengthens community and provides a positive environment  ​for taking risks and learning.</a:t>
            </a:r>
            <a:endParaRPr lang="en-US" sz="2100">
              <a:solidFill>
                <a:srgbClr val="00008B"/>
              </a:solidFill>
              <a:latin typeface="Arial - 28"/>
            </a:endParaRPr>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1104900" y="4216400"/>
            <a:ext cx="2861183" cy="2479294"/>
          </a:xfrm>
          <a:prstGeom prst="rect">
            <a:avLst/>
          </a:prstGeom>
          <a:solidFill>
            <a:scrgbClr r="0" g="0" b="0">
              <a:alpha val="0"/>
            </a:scrgbClr>
          </a:solidFill>
        </p:spPr>
      </p:pic>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5295900" y="4356100"/>
            <a:ext cx="3352546" cy="2457704"/>
          </a:xfrm>
          <a:prstGeom prst="rect">
            <a:avLst/>
          </a:prstGeom>
          <a:solidFill>
            <a:scrgbClr r="0" g="0" b="0">
              <a:alpha val="0"/>
            </a:scrgbClr>
          </a:solidFill>
        </p:spPr>
      </p:pic>
    </p:spTree>
    <p:extLst>
      <p:ext uri="{BB962C8B-B14F-4D97-AF65-F5344CB8AC3E}">
        <p14:creationId xmlns:p14="http://schemas.microsoft.com/office/powerpoint/2010/main" val="2887731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946400" y="101600"/>
            <a:ext cx="7988046" cy="784830"/>
          </a:xfrm>
          <a:prstGeom prst="rect">
            <a:avLst/>
          </a:prstGeom>
          <a:noFill/>
        </p:spPr>
        <p:txBody>
          <a:bodyPr vert="horz" rtlCol="0">
            <a:spAutoFit/>
          </a:bodyPr>
          <a:lstStyle/>
          <a:p>
            <a:r>
              <a:rPr lang="en-US" sz="4500" smtClean="0">
                <a:solidFill>
                  <a:srgbClr val="000000"/>
                </a:solidFill>
                <a:latin typeface="Times New Roman - 60"/>
              </a:rPr>
              <a:t>Reading</a:t>
            </a:r>
            <a:endParaRPr lang="en-US" sz="4500">
              <a:solidFill>
                <a:srgbClr val="000000"/>
              </a:solidFill>
              <a:latin typeface="Times New Roman - 60"/>
            </a:endParaRPr>
          </a:p>
        </p:txBody>
      </p:sp>
      <p:sp>
        <p:nvSpPr>
          <p:cNvPr id="3" name="TextBox 2"/>
          <p:cNvSpPr txBox="1"/>
          <p:nvPr/>
        </p:nvSpPr>
        <p:spPr>
          <a:xfrm>
            <a:off x="355600" y="1549400"/>
            <a:ext cx="6708521" cy="492443"/>
          </a:xfrm>
          <a:prstGeom prst="rect">
            <a:avLst/>
          </a:prstGeom>
          <a:noFill/>
        </p:spPr>
        <p:txBody>
          <a:bodyPr vert="horz" rtlCol="0">
            <a:spAutoFit/>
          </a:bodyPr>
          <a:lstStyle/>
          <a:p>
            <a:r>
              <a:rPr lang="en-US" sz="2600" smtClean="0">
                <a:solidFill>
                  <a:srgbClr val="000000"/>
                </a:solidFill>
                <a:latin typeface="Times New Roman - 35"/>
              </a:rPr>
              <a:t>Reading workshop daily schedule</a:t>
            </a:r>
            <a:endParaRPr lang="en-US" sz="2600">
              <a:solidFill>
                <a:srgbClr val="000000"/>
              </a:solidFill>
              <a:latin typeface="Times New Roman - 35"/>
            </a:endParaRPr>
          </a:p>
        </p:txBody>
      </p:sp>
      <p:sp>
        <p:nvSpPr>
          <p:cNvPr id="4" name="TextBox 3"/>
          <p:cNvSpPr txBox="1"/>
          <p:nvPr/>
        </p:nvSpPr>
        <p:spPr>
          <a:xfrm>
            <a:off x="419100" y="2362200"/>
            <a:ext cx="5677027" cy="1938992"/>
          </a:xfrm>
          <a:prstGeom prst="rect">
            <a:avLst/>
          </a:prstGeom>
          <a:noFill/>
        </p:spPr>
        <p:txBody>
          <a:bodyPr vert="horz" rtlCol="0">
            <a:spAutoFit/>
          </a:bodyPr>
          <a:lstStyle/>
          <a:p>
            <a:r>
              <a:rPr lang="en-US" sz="2000" smtClean="0">
                <a:solidFill>
                  <a:srgbClr val="000000"/>
                </a:solidFill>
                <a:latin typeface="Times New Roman - 27"/>
              </a:rPr>
              <a:t>Mini-lesson</a:t>
            </a:r>
          </a:p>
          <a:p>
            <a:r>
              <a:rPr lang="en-US" sz="2000" smtClean="0">
                <a:solidFill>
                  <a:srgbClr val="000000"/>
                </a:solidFill>
                <a:latin typeface="Times New Roman - 27"/>
              </a:rPr>
              <a:t>Independent Reading or Writing</a:t>
            </a:r>
          </a:p>
          <a:p>
            <a:r>
              <a:rPr lang="en-US" sz="2000" smtClean="0">
                <a:solidFill>
                  <a:srgbClr val="000000"/>
                </a:solidFill>
                <a:latin typeface="Times New Roman - 27"/>
              </a:rPr>
              <a:t>Mid-Workshop Interruptions </a:t>
            </a:r>
          </a:p>
          <a:p>
            <a:r>
              <a:rPr lang="en-US" sz="2000" smtClean="0">
                <a:solidFill>
                  <a:srgbClr val="000000"/>
                </a:solidFill>
                <a:latin typeface="Times New Roman - 27"/>
              </a:rPr>
              <a:t>Partner time</a:t>
            </a:r>
          </a:p>
          <a:p>
            <a:r>
              <a:rPr lang="en-US" sz="2000" smtClean="0">
                <a:solidFill>
                  <a:srgbClr val="000000"/>
                </a:solidFill>
                <a:latin typeface="Times New Roman - 27"/>
              </a:rPr>
              <a:t>Whole class share</a:t>
            </a:r>
          </a:p>
          <a:p>
            <a:r>
              <a:rPr lang="en-US" sz="2000" smtClean="0">
                <a:solidFill>
                  <a:srgbClr val="000000"/>
                </a:solidFill>
                <a:latin typeface="Times New Roman - 27"/>
              </a:rPr>
              <a:t>Teacher Conferences/Small Group Work</a:t>
            </a:r>
            <a:endParaRPr lang="en-US" sz="2000">
              <a:solidFill>
                <a:srgbClr val="000000"/>
              </a:solidFill>
              <a:latin typeface="Times New Roman - 27"/>
            </a:endParaRPr>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flipH="1">
            <a:off x="5168900" y="3276600"/>
            <a:ext cx="944753" cy="776351"/>
          </a:xfrm>
          <a:prstGeom prst="rect">
            <a:avLst/>
          </a:prstGeom>
          <a:solidFill>
            <a:scrgbClr r="0" g="0" b="0">
              <a:alpha val="0"/>
            </a:scrgbClr>
          </a:solidFill>
        </p:spPr>
      </p:pic>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1028700" y="4838700"/>
            <a:ext cx="1903349" cy="1903349"/>
          </a:xfrm>
          <a:prstGeom prst="rect">
            <a:avLst/>
          </a:prstGeom>
          <a:solidFill>
            <a:scrgbClr r="0" g="0" b="0">
              <a:alpha val="0"/>
            </a:scrgbClr>
          </a:solidFill>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743700" y="1041400"/>
            <a:ext cx="2789174" cy="2817876"/>
          </a:xfrm>
          <a:prstGeom prst="rect">
            <a:avLst/>
          </a:prstGeom>
          <a:solidFill>
            <a:scrgbClr r="0" g="0" b="0">
              <a:alpha val="0"/>
            </a:scrgbClr>
          </a:solidFill>
        </p:spPr>
      </p:pic>
      <p:pic>
        <p:nvPicPr>
          <p:cNvPr id="8" name="Picture 7"/>
          <p:cNvPicPr>
            <a:picLocks/>
          </p:cNvPicPr>
          <p:nvPr/>
        </p:nvPicPr>
        <p:blipFill>
          <a:blip r:embed="rId5">
            <a:extLst>
              <a:ext uri="{28A0092B-C50C-407E-A947-70E740481C1C}">
                <a14:useLocalDpi xmlns:a14="http://schemas.microsoft.com/office/drawing/2010/main" val="0"/>
              </a:ext>
            </a:extLst>
          </a:blip>
          <a:stretch>
            <a:fillRect/>
          </a:stretch>
        </p:blipFill>
        <p:spPr>
          <a:xfrm>
            <a:off x="6229350" y="4445000"/>
            <a:ext cx="2374900" cy="2120900"/>
          </a:xfrm>
          <a:prstGeom prst="rect">
            <a:avLst/>
          </a:prstGeom>
          <a:solidFill>
            <a:scrgbClr r="0" g="0" b="0">
              <a:alpha val="0"/>
            </a:scrgbClr>
          </a:solidFill>
        </p:spPr>
      </p:pic>
    </p:spTree>
    <p:extLst>
      <p:ext uri="{BB962C8B-B14F-4D97-AF65-F5344CB8AC3E}">
        <p14:creationId xmlns:p14="http://schemas.microsoft.com/office/powerpoint/2010/main" val="327671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308100" y="825500"/>
            <a:ext cx="10033000" cy="523220"/>
          </a:xfrm>
          <a:prstGeom prst="rect">
            <a:avLst/>
          </a:prstGeom>
          <a:noFill/>
        </p:spPr>
        <p:txBody>
          <a:bodyPr vert="horz" rtlCol="0">
            <a:spAutoFit/>
          </a:bodyPr>
          <a:lstStyle/>
          <a:p>
            <a:pPr algn="ctr"/>
            <a:r>
              <a:rPr lang="en-US" sz="2800" u="sng" smtClean="0">
                <a:solidFill>
                  <a:srgbClr val="000000"/>
                </a:solidFill>
                <a:latin typeface="Arial - 38"/>
              </a:rPr>
              <a:t>Reading Just Right Books</a:t>
            </a:r>
            <a:endParaRPr lang="en-US" sz="2800" u="sng">
              <a:solidFill>
                <a:srgbClr val="000000"/>
              </a:solidFill>
              <a:latin typeface="Arial - 38"/>
            </a:endParaRPr>
          </a:p>
        </p:txBody>
      </p:sp>
      <p:sp>
        <p:nvSpPr>
          <p:cNvPr id="3" name="TextBox 2"/>
          <p:cNvSpPr txBox="1"/>
          <p:nvPr/>
        </p:nvSpPr>
        <p:spPr>
          <a:xfrm>
            <a:off x="3238500" y="1816100"/>
            <a:ext cx="6344580" cy="430887"/>
          </a:xfrm>
          <a:prstGeom prst="rect">
            <a:avLst/>
          </a:prstGeom>
          <a:noFill/>
        </p:spPr>
        <p:txBody>
          <a:bodyPr vert="horz" rtlCol="0">
            <a:spAutoFit/>
          </a:bodyPr>
          <a:lstStyle/>
          <a:p>
            <a:r>
              <a:rPr lang="en-US" sz="2200" smtClean="0">
                <a:solidFill>
                  <a:srgbClr val="000000"/>
                </a:solidFill>
                <a:latin typeface="Arial - 30"/>
              </a:rPr>
              <a:t>How do I know if a book is my level?</a:t>
            </a:r>
            <a:endParaRPr lang="en-US" sz="2200">
              <a:solidFill>
                <a:srgbClr val="000000"/>
              </a:solidFill>
              <a:latin typeface="Arial - 30"/>
            </a:endParaRPr>
          </a:p>
        </p:txBody>
      </p:sp>
      <p:sp>
        <p:nvSpPr>
          <p:cNvPr id="4" name="TextBox 3"/>
          <p:cNvSpPr txBox="1"/>
          <p:nvPr/>
        </p:nvSpPr>
        <p:spPr>
          <a:xfrm>
            <a:off x="1206500" y="3162300"/>
            <a:ext cx="8361680" cy="1661993"/>
          </a:xfrm>
          <a:prstGeom prst="rect">
            <a:avLst/>
          </a:prstGeom>
          <a:noFill/>
        </p:spPr>
        <p:txBody>
          <a:bodyPr vert="horz" rtlCol="0">
            <a:spAutoFit/>
          </a:bodyPr>
          <a:lstStyle/>
          <a:p>
            <a:r>
              <a:rPr lang="en-US" sz="1700" smtClean="0">
                <a:solidFill>
                  <a:srgbClr val="000000"/>
                </a:solidFill>
                <a:latin typeface="Arial - 22"/>
              </a:rPr>
              <a:t>I can read most of the words. (5 Finger Rule)</a:t>
            </a:r>
          </a:p>
          <a:p>
            <a:r>
              <a:rPr lang="en-US" sz="1700" smtClean="0">
                <a:solidFill>
                  <a:srgbClr val="000000"/>
                </a:solidFill>
                <a:latin typeface="Arial - 22"/>
              </a:rPr>
              <a:t>I can understand the story.</a:t>
            </a:r>
          </a:p>
          <a:p>
            <a:r>
              <a:rPr lang="en-US" sz="1700" smtClean="0">
                <a:solidFill>
                  <a:srgbClr val="000000"/>
                </a:solidFill>
                <a:latin typeface="Arial - 22"/>
              </a:rPr>
              <a:t>I am enjoying the book.</a:t>
            </a:r>
          </a:p>
          <a:p>
            <a:r>
              <a:rPr lang="en-US" sz="1700" smtClean="0">
                <a:solidFill>
                  <a:srgbClr val="000000"/>
                </a:solidFill>
                <a:latin typeface="Arial - 22"/>
              </a:rPr>
              <a:t>My reading rate is just right. </a:t>
            </a:r>
          </a:p>
          <a:p>
            <a:r>
              <a:rPr lang="en-US" sz="1700" smtClean="0">
                <a:solidFill>
                  <a:srgbClr val="000000"/>
                </a:solidFill>
                <a:latin typeface="Arial - 22"/>
              </a:rPr>
              <a:t>I can figure out the tricky words and still understand the story.</a:t>
            </a:r>
          </a:p>
          <a:p>
            <a:r>
              <a:rPr lang="en-US" sz="1700" smtClean="0">
                <a:solidFill>
                  <a:srgbClr val="000000"/>
                </a:solidFill>
                <a:latin typeface="Arial - 22"/>
              </a:rPr>
              <a:t>I can read smoothly.</a:t>
            </a:r>
            <a:endParaRPr lang="en-US" sz="1700">
              <a:solidFill>
                <a:srgbClr val="000000"/>
              </a:solidFill>
              <a:latin typeface="Arial - 22"/>
            </a:endParaRPr>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190500" y="222250"/>
            <a:ext cx="2863596" cy="2751455"/>
          </a:xfrm>
          <a:prstGeom prst="rect">
            <a:avLst/>
          </a:prstGeom>
          <a:solidFill>
            <a:scrgbClr r="0" g="0" b="0">
              <a:alpha val="0"/>
            </a:scrgbClr>
          </a:solidFill>
        </p:spPr>
      </p:pic>
    </p:spTree>
    <p:extLst>
      <p:ext uri="{BB962C8B-B14F-4D97-AF65-F5344CB8AC3E}">
        <p14:creationId xmlns:p14="http://schemas.microsoft.com/office/powerpoint/2010/main" val="366064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79400" y="0"/>
            <a:ext cx="10033000" cy="523220"/>
          </a:xfrm>
          <a:prstGeom prst="rect">
            <a:avLst/>
          </a:prstGeom>
          <a:noFill/>
        </p:spPr>
        <p:txBody>
          <a:bodyPr vert="horz" rtlCol="0">
            <a:spAutoFit/>
          </a:bodyPr>
          <a:lstStyle/>
          <a:p>
            <a:pPr algn="ctr"/>
            <a:r>
              <a:rPr lang="en-US" sz="2800" u="sng" smtClean="0">
                <a:solidFill>
                  <a:srgbClr val="0000FF"/>
                </a:solidFill>
                <a:latin typeface="Arial - 38"/>
              </a:rPr>
              <a:t>Reading Logs</a:t>
            </a:r>
            <a:endParaRPr lang="en-US" sz="2800" u="sng">
              <a:solidFill>
                <a:srgbClr val="0000FF"/>
              </a:solidFill>
              <a:latin typeface="Arial - 38"/>
            </a:endParaRPr>
          </a:p>
        </p:txBody>
      </p:sp>
      <p:grpSp>
        <p:nvGrpSpPr>
          <p:cNvPr id="5" name="Group 4"/>
          <p:cNvGrpSpPr/>
          <p:nvPr/>
        </p:nvGrpSpPr>
        <p:grpSpPr>
          <a:xfrm>
            <a:off x="6362700" y="5105400"/>
            <a:ext cx="3204337" cy="2378837"/>
            <a:chOff x="6362700" y="5105400"/>
            <a:chExt cx="3204337" cy="2378837"/>
          </a:xfrm>
        </p:grpSpPr>
        <p:pic>
          <p:nvPicPr>
            <p:cNvPr id="3" name="Picture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362700" y="5105400"/>
              <a:ext cx="3204337" cy="2378837"/>
            </a:xfrm>
            <a:prstGeom prst="rect">
              <a:avLst/>
            </a:prstGeom>
            <a:solidFill>
              <a:scrgbClr r="0" g="0" b="0">
                <a:alpha val="0"/>
              </a:scrgbClr>
            </a:solidFill>
          </p:spPr>
        </p:pic>
        <p:pic>
          <p:nvPicPr>
            <p:cNvPr id="4" name="Picture 3"/>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9951" y="5143686"/>
              <a:ext cx="846086" cy="206993"/>
            </a:xfrm>
            <a:prstGeom prst="rect">
              <a:avLst/>
            </a:prstGeom>
            <a:solidFill>
              <a:scrgbClr r="0" g="0" b="0">
                <a:alpha val="0"/>
              </a:scrgbClr>
            </a:solidFill>
          </p:spPr>
        </p:pic>
      </p:grpSp>
      <p:sp>
        <p:nvSpPr>
          <p:cNvPr id="6" name="TextBox 5"/>
          <p:cNvSpPr txBox="1"/>
          <p:nvPr/>
        </p:nvSpPr>
        <p:spPr>
          <a:xfrm>
            <a:off x="1231900" y="711200"/>
            <a:ext cx="2092554" cy="569387"/>
          </a:xfrm>
          <a:prstGeom prst="rect">
            <a:avLst/>
          </a:prstGeom>
          <a:noFill/>
        </p:spPr>
        <p:txBody>
          <a:bodyPr vert="horz" rtlCol="0">
            <a:spAutoFit/>
          </a:bodyPr>
          <a:lstStyle/>
          <a:p>
            <a:r>
              <a:rPr lang="en-US" sz="3100" smtClean="0">
                <a:solidFill>
                  <a:srgbClr val="000000"/>
                </a:solidFill>
                <a:latin typeface="Arial - 41"/>
              </a:rPr>
              <a:t>Purpose</a:t>
            </a:r>
            <a:endParaRPr lang="en-US" sz="3100">
              <a:solidFill>
                <a:srgbClr val="000000"/>
              </a:solidFill>
              <a:latin typeface="Arial - 41"/>
            </a:endParaRPr>
          </a:p>
        </p:txBody>
      </p:sp>
      <p:sp>
        <p:nvSpPr>
          <p:cNvPr id="7" name="TextBox 6"/>
          <p:cNvSpPr txBox="1"/>
          <p:nvPr/>
        </p:nvSpPr>
        <p:spPr>
          <a:xfrm>
            <a:off x="939800" y="3225800"/>
            <a:ext cx="3148533" cy="569387"/>
          </a:xfrm>
          <a:prstGeom prst="rect">
            <a:avLst/>
          </a:prstGeom>
          <a:noFill/>
        </p:spPr>
        <p:txBody>
          <a:bodyPr vert="horz" rtlCol="0">
            <a:spAutoFit/>
          </a:bodyPr>
          <a:lstStyle/>
          <a:p>
            <a:r>
              <a:rPr lang="en-US" sz="3100" smtClean="0">
                <a:solidFill>
                  <a:srgbClr val="000000"/>
                </a:solidFill>
                <a:latin typeface="Arial - 41"/>
              </a:rPr>
              <a:t>Expectations</a:t>
            </a:r>
            <a:endParaRPr lang="en-US" sz="3100">
              <a:solidFill>
                <a:srgbClr val="000000"/>
              </a:solidFill>
              <a:latin typeface="Arial - 41"/>
            </a:endParaRPr>
          </a:p>
        </p:txBody>
      </p:sp>
      <p:sp>
        <p:nvSpPr>
          <p:cNvPr id="8" name="TextBox 7"/>
          <p:cNvSpPr txBox="1"/>
          <p:nvPr/>
        </p:nvSpPr>
        <p:spPr>
          <a:xfrm>
            <a:off x="1371600" y="1651000"/>
            <a:ext cx="5609031" cy="1815882"/>
          </a:xfrm>
          <a:prstGeom prst="rect">
            <a:avLst/>
          </a:prstGeom>
          <a:noFill/>
        </p:spPr>
        <p:txBody>
          <a:bodyPr vert="horz" rtlCol="0">
            <a:spAutoFit/>
          </a:bodyPr>
          <a:lstStyle/>
          <a:p>
            <a:r>
              <a:rPr lang="en-US" sz="1600" smtClean="0">
                <a:solidFill>
                  <a:srgbClr val="000000"/>
                </a:solidFill>
                <a:latin typeface="Arial - 21"/>
              </a:rPr>
              <a:t>Tracking volume, stamina, and completion</a:t>
            </a:r>
          </a:p>
          <a:p>
            <a:r>
              <a:rPr lang="en-US" sz="1600" smtClean="0">
                <a:solidFill>
                  <a:srgbClr val="000000"/>
                </a:solidFill>
                <a:latin typeface="Arial - 21"/>
              </a:rPr>
              <a:t>Goal setting, planning next steps</a:t>
            </a:r>
          </a:p>
          <a:p>
            <a:r>
              <a:rPr lang="en-US" sz="1600" smtClean="0">
                <a:solidFill>
                  <a:srgbClr val="000000"/>
                </a:solidFill>
                <a:latin typeface="Arial - 21"/>
              </a:rPr>
              <a:t>Accountability for reading growth</a:t>
            </a:r>
          </a:p>
          <a:p>
            <a:endParaRPr lang="en-US" sz="1600" smtClean="0">
              <a:solidFill>
                <a:srgbClr val="000000"/>
              </a:solidFill>
              <a:latin typeface="Arial - 21"/>
            </a:endParaRPr>
          </a:p>
          <a:p>
            <a:endParaRPr lang="en-US" sz="1600" smtClean="0">
              <a:solidFill>
                <a:srgbClr val="000000"/>
              </a:solidFill>
              <a:latin typeface="Arial - 21"/>
            </a:endParaRPr>
          </a:p>
          <a:p>
            <a:endParaRPr lang="en-US" sz="1600" smtClean="0">
              <a:solidFill>
                <a:srgbClr val="000000"/>
              </a:solidFill>
              <a:latin typeface="Arial - 21"/>
            </a:endParaRPr>
          </a:p>
          <a:p>
            <a:endParaRPr lang="en-US" sz="1600">
              <a:solidFill>
                <a:srgbClr val="000000"/>
              </a:solidFill>
              <a:latin typeface="Arial - 21"/>
            </a:endParaRPr>
          </a:p>
        </p:txBody>
      </p:sp>
      <p:sp>
        <p:nvSpPr>
          <p:cNvPr id="9" name="TextBox 8"/>
          <p:cNvSpPr txBox="1"/>
          <p:nvPr/>
        </p:nvSpPr>
        <p:spPr>
          <a:xfrm>
            <a:off x="1295400" y="4216400"/>
            <a:ext cx="7090791" cy="3046988"/>
          </a:xfrm>
          <a:prstGeom prst="rect">
            <a:avLst/>
          </a:prstGeom>
          <a:noFill/>
        </p:spPr>
        <p:txBody>
          <a:bodyPr vert="horz" rtlCol="0">
            <a:spAutoFit/>
          </a:bodyPr>
          <a:lstStyle/>
          <a:p>
            <a:r>
              <a:rPr lang="en-US" sz="1600" smtClean="0">
                <a:solidFill>
                  <a:srgbClr val="000000"/>
                </a:solidFill>
                <a:latin typeface="Arial - 21"/>
              </a:rPr>
              <a:t>Reading same book in school and home to completion</a:t>
            </a:r>
          </a:p>
          <a:p>
            <a:r>
              <a:rPr lang="en-US" sz="1600" smtClean="0">
                <a:solidFill>
                  <a:srgbClr val="000000"/>
                </a:solidFill>
                <a:latin typeface="Arial - 21"/>
              </a:rPr>
              <a:t>Log is completely filled out</a:t>
            </a:r>
          </a:p>
          <a:p>
            <a:r>
              <a:rPr lang="en-US" sz="1600" smtClean="0">
                <a:solidFill>
                  <a:srgbClr val="000000"/>
                </a:solidFill>
                <a:latin typeface="Arial - 21"/>
              </a:rPr>
              <a:t>Reading a just-right book at school and choice at home</a:t>
            </a:r>
          </a:p>
          <a:p>
            <a:r>
              <a:rPr lang="en-US" sz="1600" smtClean="0">
                <a:solidFill>
                  <a:srgbClr val="000000"/>
                </a:solidFill>
                <a:latin typeface="Arial - 21"/>
              </a:rPr>
              <a:t>Legible</a:t>
            </a:r>
          </a:p>
          <a:p>
            <a:r>
              <a:rPr lang="en-US" sz="1600" smtClean="0">
                <a:solidFill>
                  <a:srgbClr val="000000"/>
                </a:solidFill>
                <a:latin typeface="Arial - 21"/>
              </a:rPr>
              <a:t>Back-up plan</a:t>
            </a:r>
          </a:p>
          <a:p>
            <a:endParaRPr lang="en-US" sz="1600" smtClean="0">
              <a:solidFill>
                <a:srgbClr val="000000"/>
              </a:solidFill>
              <a:latin typeface="Arial - 21"/>
            </a:endParaRPr>
          </a:p>
          <a:p>
            <a:endParaRPr lang="en-US" sz="1600" smtClean="0">
              <a:solidFill>
                <a:srgbClr val="000000"/>
              </a:solidFill>
              <a:latin typeface="Arial - 21"/>
            </a:endParaRPr>
          </a:p>
          <a:p>
            <a:endParaRPr lang="en-US" sz="1600" smtClean="0">
              <a:solidFill>
                <a:srgbClr val="000000"/>
              </a:solidFill>
              <a:latin typeface="Arial - 21"/>
            </a:endParaRPr>
          </a:p>
          <a:p>
            <a:endParaRPr lang="en-US" sz="1600" smtClean="0">
              <a:solidFill>
                <a:srgbClr val="000000"/>
              </a:solidFill>
              <a:latin typeface="Arial - 21"/>
            </a:endParaRPr>
          </a:p>
          <a:p>
            <a:endParaRPr lang="en-US" sz="1600" smtClean="0">
              <a:solidFill>
                <a:srgbClr val="000000"/>
              </a:solidFill>
              <a:latin typeface="Arial - 21"/>
            </a:endParaRPr>
          </a:p>
          <a:p>
            <a:endParaRPr lang="en-US" sz="1600" smtClean="0">
              <a:solidFill>
                <a:srgbClr val="000000"/>
              </a:solidFill>
              <a:latin typeface="Arial - 21"/>
            </a:endParaRPr>
          </a:p>
          <a:p>
            <a:endParaRPr lang="en-US" sz="1600">
              <a:solidFill>
                <a:srgbClr val="000000"/>
              </a:solidFill>
              <a:latin typeface="Arial - 21"/>
            </a:endParaRPr>
          </a:p>
        </p:txBody>
      </p:sp>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6565900" y="1968500"/>
            <a:ext cx="2971800" cy="2095500"/>
          </a:xfrm>
          <a:prstGeom prst="rect">
            <a:avLst/>
          </a:prstGeom>
          <a:solidFill>
            <a:scrgbClr r="0" g="0" b="0">
              <a:alpha val="0"/>
            </a:scrgbClr>
          </a:solidFill>
        </p:spPr>
      </p:pic>
    </p:spTree>
    <p:extLst>
      <p:ext uri="{BB962C8B-B14F-4D97-AF65-F5344CB8AC3E}">
        <p14:creationId xmlns:p14="http://schemas.microsoft.com/office/powerpoint/2010/main" val="2103212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527300" y="254000"/>
            <a:ext cx="5163820" cy="954107"/>
          </a:xfrm>
          <a:prstGeom prst="rect">
            <a:avLst/>
          </a:prstGeom>
          <a:noFill/>
        </p:spPr>
        <p:txBody>
          <a:bodyPr vert="horz" rtlCol="0">
            <a:spAutoFit/>
          </a:bodyPr>
          <a:lstStyle/>
          <a:p>
            <a:pPr algn="ctr"/>
            <a:r>
              <a:rPr lang="en-US" sz="5600" u="sng" smtClean="0">
                <a:solidFill>
                  <a:srgbClr val="000000"/>
                </a:solidFill>
                <a:latin typeface="Arial - 74"/>
              </a:rPr>
              <a:t>Writing</a:t>
            </a:r>
            <a:endParaRPr lang="en-US" sz="5600" u="sng">
              <a:solidFill>
                <a:srgbClr val="000000"/>
              </a:solidFill>
              <a:latin typeface="Arial - 74"/>
            </a:endParaRPr>
          </a:p>
        </p:txBody>
      </p:sp>
      <p:sp>
        <p:nvSpPr>
          <p:cNvPr id="3" name="TextBox 2"/>
          <p:cNvSpPr txBox="1"/>
          <p:nvPr/>
        </p:nvSpPr>
        <p:spPr>
          <a:xfrm>
            <a:off x="1130300" y="1651000"/>
            <a:ext cx="2044700" cy="507831"/>
          </a:xfrm>
          <a:prstGeom prst="rect">
            <a:avLst/>
          </a:prstGeom>
          <a:noFill/>
        </p:spPr>
        <p:txBody>
          <a:bodyPr vert="horz" rtlCol="0">
            <a:spAutoFit/>
          </a:bodyPr>
          <a:lstStyle/>
          <a:p>
            <a:r>
              <a:rPr lang="en-US" sz="2700" smtClean="0">
                <a:solidFill>
                  <a:srgbClr val="0000FF"/>
                </a:solidFill>
                <a:latin typeface="Arial - 37"/>
              </a:rPr>
              <a:t>Narrative</a:t>
            </a:r>
            <a:endParaRPr lang="en-US" sz="2700">
              <a:solidFill>
                <a:srgbClr val="0000FF"/>
              </a:solidFill>
              <a:latin typeface="Arial - 37"/>
            </a:endParaRPr>
          </a:p>
        </p:txBody>
      </p:sp>
      <p:sp>
        <p:nvSpPr>
          <p:cNvPr id="4" name="TextBox 3"/>
          <p:cNvSpPr txBox="1"/>
          <p:nvPr/>
        </p:nvSpPr>
        <p:spPr>
          <a:xfrm>
            <a:off x="3810000" y="1651000"/>
            <a:ext cx="2997403" cy="538609"/>
          </a:xfrm>
          <a:prstGeom prst="rect">
            <a:avLst/>
          </a:prstGeom>
          <a:noFill/>
        </p:spPr>
        <p:txBody>
          <a:bodyPr vert="horz" rtlCol="0">
            <a:spAutoFit/>
          </a:bodyPr>
          <a:lstStyle/>
          <a:p>
            <a:r>
              <a:rPr lang="en-US" sz="2900" smtClean="0">
                <a:solidFill>
                  <a:srgbClr val="009300"/>
                </a:solidFill>
                <a:latin typeface="Arial - 39"/>
              </a:rPr>
              <a:t>Informational</a:t>
            </a:r>
            <a:endParaRPr lang="en-US" sz="2900">
              <a:solidFill>
                <a:srgbClr val="009300"/>
              </a:solidFill>
              <a:latin typeface="Arial - 39"/>
            </a:endParaRPr>
          </a:p>
        </p:txBody>
      </p:sp>
      <p:sp>
        <p:nvSpPr>
          <p:cNvPr id="5" name="TextBox 4"/>
          <p:cNvSpPr txBox="1"/>
          <p:nvPr/>
        </p:nvSpPr>
        <p:spPr>
          <a:xfrm>
            <a:off x="7480300" y="1651000"/>
            <a:ext cx="1730832" cy="507831"/>
          </a:xfrm>
          <a:prstGeom prst="rect">
            <a:avLst/>
          </a:prstGeom>
          <a:noFill/>
        </p:spPr>
        <p:txBody>
          <a:bodyPr vert="horz" rtlCol="0">
            <a:spAutoFit/>
          </a:bodyPr>
          <a:lstStyle/>
          <a:p>
            <a:r>
              <a:rPr lang="en-US" sz="2700" smtClean="0">
                <a:solidFill>
                  <a:srgbClr val="800080"/>
                </a:solidFill>
                <a:latin typeface="Arial - 36"/>
              </a:rPr>
              <a:t>Opinion</a:t>
            </a:r>
            <a:endParaRPr lang="en-US" sz="2700">
              <a:solidFill>
                <a:srgbClr val="800080"/>
              </a:solidFill>
              <a:latin typeface="Arial - 36"/>
            </a:endParaRPr>
          </a:p>
        </p:txBody>
      </p:sp>
      <p:sp>
        <p:nvSpPr>
          <p:cNvPr id="6" name="TextBox 5"/>
          <p:cNvSpPr txBox="1"/>
          <p:nvPr/>
        </p:nvSpPr>
        <p:spPr>
          <a:xfrm>
            <a:off x="381000" y="5981700"/>
            <a:ext cx="9702800" cy="492443"/>
          </a:xfrm>
          <a:prstGeom prst="rect">
            <a:avLst/>
          </a:prstGeom>
          <a:noFill/>
        </p:spPr>
        <p:txBody>
          <a:bodyPr vert="horz" rtlCol="0">
            <a:spAutoFit/>
          </a:bodyPr>
          <a:lstStyle/>
          <a:p>
            <a:pPr algn="ctr"/>
            <a:r>
              <a:rPr lang="en-US" sz="1300" i="1" u="sng" smtClean="0">
                <a:solidFill>
                  <a:srgbClr val="000000"/>
                </a:solidFill>
                <a:latin typeface="Arial - 17"/>
              </a:rPr>
              <a:t>Assessment</a:t>
            </a:r>
          </a:p>
          <a:p>
            <a:r>
              <a:rPr lang="en-US" sz="1300" i="1" u="sng" smtClean="0">
                <a:solidFill>
                  <a:srgbClr val="000000"/>
                </a:solidFill>
                <a:latin typeface="Arial - 17"/>
              </a:rPr>
              <a:t>O</a:t>
            </a:r>
            <a:r>
              <a:rPr lang="en-US" sz="1300" smtClean="0">
                <a:solidFill>
                  <a:srgbClr val="000000"/>
                </a:solidFill>
                <a:latin typeface="Arial - 17"/>
              </a:rPr>
              <a:t>verall, Lead, Transitions, Ending, Organization, Elaboration, Craft, Punctuation, Spelling</a:t>
            </a:r>
            <a:endParaRPr lang="en-US" sz="1300">
              <a:solidFill>
                <a:srgbClr val="000000"/>
              </a:solidFill>
              <a:latin typeface="Arial - 17"/>
            </a:endParaRPr>
          </a:p>
        </p:txBody>
      </p:sp>
      <p:sp>
        <p:nvSpPr>
          <p:cNvPr id="7" name="TextBox 6"/>
          <p:cNvSpPr txBox="1"/>
          <p:nvPr/>
        </p:nvSpPr>
        <p:spPr>
          <a:xfrm>
            <a:off x="2870200" y="2438400"/>
            <a:ext cx="4430573" cy="2585323"/>
          </a:xfrm>
          <a:prstGeom prst="rect">
            <a:avLst/>
          </a:prstGeom>
          <a:noFill/>
        </p:spPr>
        <p:txBody>
          <a:bodyPr vert="horz" rtlCol="0">
            <a:spAutoFit/>
          </a:bodyPr>
          <a:lstStyle/>
          <a:p>
            <a:pPr algn="ctr"/>
            <a:r>
              <a:rPr lang="en-US" sz="2700" smtClean="0">
                <a:solidFill>
                  <a:srgbClr val="000000"/>
                </a:solidFill>
                <a:latin typeface="Arial - 36"/>
              </a:rPr>
              <a:t>Gathering</a:t>
            </a:r>
          </a:p>
          <a:p>
            <a:pPr algn="ctr"/>
            <a:r>
              <a:rPr lang="en-US" sz="2700" smtClean="0">
                <a:solidFill>
                  <a:srgbClr val="000000"/>
                </a:solidFill>
                <a:latin typeface="Arial - 36"/>
              </a:rPr>
              <a:t>Developing/Planning</a:t>
            </a:r>
          </a:p>
          <a:p>
            <a:pPr algn="ctr"/>
            <a:r>
              <a:rPr lang="en-US" sz="2700" smtClean="0">
                <a:solidFill>
                  <a:srgbClr val="000000"/>
                </a:solidFill>
                <a:latin typeface="Arial - 36"/>
              </a:rPr>
              <a:t>Drafting</a:t>
            </a:r>
          </a:p>
          <a:p>
            <a:pPr algn="ctr"/>
            <a:r>
              <a:rPr lang="en-US" sz="2700" smtClean="0">
                <a:solidFill>
                  <a:srgbClr val="000000"/>
                </a:solidFill>
                <a:latin typeface="Arial - 36"/>
              </a:rPr>
              <a:t>Revising</a:t>
            </a:r>
          </a:p>
          <a:p>
            <a:pPr algn="ctr"/>
            <a:r>
              <a:rPr lang="en-US" sz="2700" smtClean="0">
                <a:solidFill>
                  <a:srgbClr val="000000"/>
                </a:solidFill>
                <a:latin typeface="Arial - 36"/>
              </a:rPr>
              <a:t>Editing</a:t>
            </a:r>
          </a:p>
          <a:p>
            <a:pPr algn="ctr"/>
            <a:r>
              <a:rPr lang="en-US" sz="2700" smtClean="0">
                <a:solidFill>
                  <a:srgbClr val="000000"/>
                </a:solidFill>
                <a:latin typeface="Arial - 36"/>
              </a:rPr>
              <a:t>Publishing</a:t>
            </a:r>
            <a:endParaRPr lang="en-US" sz="2700">
              <a:solidFill>
                <a:srgbClr val="000000"/>
              </a:solidFill>
              <a:latin typeface="Arial - 36"/>
            </a:endParaRPr>
          </a:p>
        </p:txBody>
      </p:sp>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558800" y="2743200"/>
            <a:ext cx="1927606" cy="2752344"/>
          </a:xfrm>
          <a:prstGeom prst="rect">
            <a:avLst/>
          </a:prstGeom>
          <a:solidFill>
            <a:scrgbClr r="0" g="0" b="0">
              <a:alpha val="0"/>
            </a:scrgbClr>
          </a:solidFill>
        </p:spPr>
      </p:pic>
      <p:pic>
        <p:nvPicPr>
          <p:cNvPr id="9" name="Picture 8"/>
          <p:cNvPicPr>
            <a:picLocks/>
          </p:cNvPicPr>
          <p:nvPr/>
        </p:nvPicPr>
        <p:blipFill>
          <a:blip r:embed="rId3">
            <a:extLst>
              <a:ext uri="{28A0092B-C50C-407E-A947-70E740481C1C}">
                <a14:useLocalDpi xmlns:a14="http://schemas.microsoft.com/office/drawing/2010/main" val="0"/>
              </a:ext>
            </a:extLst>
          </a:blip>
          <a:stretch>
            <a:fillRect/>
          </a:stretch>
        </p:blipFill>
        <p:spPr>
          <a:xfrm>
            <a:off x="7251700" y="2781300"/>
            <a:ext cx="2254123" cy="2806827"/>
          </a:xfrm>
          <a:prstGeom prst="rect">
            <a:avLst/>
          </a:prstGeom>
          <a:solidFill>
            <a:scrgbClr r="0" g="0" b="0">
              <a:alpha val="0"/>
            </a:scrgbClr>
          </a:solidFill>
        </p:spPr>
      </p:pic>
    </p:spTree>
    <p:extLst>
      <p:ext uri="{BB962C8B-B14F-4D97-AF65-F5344CB8AC3E}">
        <p14:creationId xmlns:p14="http://schemas.microsoft.com/office/powerpoint/2010/main" val="138343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790700" y="177800"/>
            <a:ext cx="5205730" cy="677108"/>
          </a:xfrm>
          <a:prstGeom prst="rect">
            <a:avLst/>
          </a:prstGeom>
          <a:noFill/>
        </p:spPr>
        <p:txBody>
          <a:bodyPr vert="horz" rtlCol="0">
            <a:spAutoFit/>
          </a:bodyPr>
          <a:lstStyle/>
          <a:p>
            <a:r>
              <a:rPr lang="en-US" sz="3800" u="sng" smtClean="0">
                <a:solidFill>
                  <a:srgbClr val="000000"/>
                </a:solidFill>
                <a:latin typeface="Arial - 51"/>
              </a:rPr>
              <a:t>Math Bridges</a:t>
            </a:r>
            <a:endParaRPr lang="en-US" sz="3800" u="sng">
              <a:solidFill>
                <a:srgbClr val="000000"/>
              </a:solidFill>
              <a:latin typeface="Arial - 51"/>
            </a:endParaRPr>
          </a:p>
        </p:txBody>
      </p:sp>
      <p:pic>
        <p:nvPicPr>
          <p:cNvPr id="3" name="Picture 2">
            <a:hlinkClick r:id="rId2"/>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103362" y="316865"/>
            <a:ext cx="1671828" cy="1731645"/>
          </a:xfrm>
          <a:prstGeom prst="rect">
            <a:avLst/>
          </a:prstGeom>
          <a:solidFill>
            <a:scrgbClr r="0" g="0" b="0">
              <a:alpha val="0"/>
            </a:scrgbClr>
          </a:solidFill>
        </p:spPr>
      </p:pic>
      <p:pic>
        <p:nvPicPr>
          <p:cNvPr id="4" name="Picture 3">
            <a:hlinkClick r:id="rId4"/>
          </p:cNvPr>
          <p:cNvPicPr>
            <a:picLocks/>
          </p:cNvPicPr>
          <p:nvPr/>
        </p:nvPicPr>
        <p:blipFill>
          <a:blip r:embed="rId5">
            <a:extLst>
              <a:ext uri="{28A0092B-C50C-407E-A947-70E740481C1C}">
                <a14:useLocalDpi xmlns:a14="http://schemas.microsoft.com/office/drawing/2010/main" val="0"/>
              </a:ext>
            </a:extLst>
          </a:blip>
          <a:stretch>
            <a:fillRect/>
          </a:stretch>
        </p:blipFill>
        <p:spPr>
          <a:xfrm>
            <a:off x="546100" y="3594100"/>
            <a:ext cx="4341495" cy="1710055"/>
          </a:xfrm>
          <a:prstGeom prst="rect">
            <a:avLst/>
          </a:prstGeom>
          <a:solidFill>
            <a:scrgbClr r="0" g="0" b="0">
              <a:alpha val="0"/>
            </a:scrgbClr>
          </a:solidFill>
        </p:spPr>
      </p:pic>
      <p:pic>
        <p:nvPicPr>
          <p:cNvPr id="5" name="Picture 4"/>
          <p:cNvPicPr>
            <a:picLocks/>
          </p:cNvPicPr>
          <p:nvPr/>
        </p:nvPicPr>
        <p:blipFill>
          <a:blip r:embed="rId6">
            <a:extLst>
              <a:ext uri="{28A0092B-C50C-407E-A947-70E740481C1C}">
                <a14:useLocalDpi xmlns:a14="http://schemas.microsoft.com/office/drawing/2010/main" val="0"/>
              </a:ext>
            </a:extLst>
          </a:blip>
          <a:stretch>
            <a:fillRect/>
          </a:stretch>
        </p:blipFill>
        <p:spPr>
          <a:xfrm>
            <a:off x="1511300" y="2247900"/>
            <a:ext cx="2291842" cy="965835"/>
          </a:xfrm>
          <a:prstGeom prst="rect">
            <a:avLst/>
          </a:prstGeom>
          <a:solidFill>
            <a:scrgbClr r="0" g="0" b="0">
              <a:alpha val="0"/>
            </a:scrgbClr>
          </a:solidFill>
        </p:spPr>
      </p:pic>
      <p:sp>
        <p:nvSpPr>
          <p:cNvPr id="6" name="TextBox 5"/>
          <p:cNvSpPr txBox="1"/>
          <p:nvPr/>
        </p:nvSpPr>
        <p:spPr>
          <a:xfrm>
            <a:off x="4216400" y="1587500"/>
            <a:ext cx="4241800" cy="507831"/>
          </a:xfrm>
          <a:prstGeom prst="rect">
            <a:avLst/>
          </a:prstGeom>
          <a:noFill/>
        </p:spPr>
        <p:txBody>
          <a:bodyPr vert="horz" rtlCol="0">
            <a:spAutoFit/>
          </a:bodyPr>
          <a:lstStyle/>
          <a:p>
            <a:r>
              <a:rPr lang="en-US" sz="2700" smtClean="0">
                <a:solidFill>
                  <a:srgbClr val="000000"/>
                </a:solidFill>
                <a:latin typeface="Arial - 36"/>
              </a:rPr>
              <a:t>Number Corner</a:t>
            </a:r>
            <a:endParaRPr lang="en-US" sz="2700">
              <a:solidFill>
                <a:srgbClr val="000000"/>
              </a:solidFill>
              <a:latin typeface="Arial - 36"/>
            </a:endParaRPr>
          </a:p>
        </p:txBody>
      </p:sp>
      <p:pic>
        <p:nvPicPr>
          <p:cNvPr id="7" name="Picture 6"/>
          <p:cNvPicPr>
            <a:picLocks/>
          </p:cNvPicPr>
          <p:nvPr/>
        </p:nvPicPr>
        <p:blipFill>
          <a:blip r:embed="rId7">
            <a:extLst>
              <a:ext uri="{28A0092B-C50C-407E-A947-70E740481C1C}">
                <a14:useLocalDpi xmlns:a14="http://schemas.microsoft.com/office/drawing/2010/main" val="0"/>
              </a:ext>
            </a:extLst>
          </a:blip>
          <a:stretch>
            <a:fillRect/>
          </a:stretch>
        </p:blipFill>
        <p:spPr>
          <a:xfrm>
            <a:off x="6223000" y="76200"/>
            <a:ext cx="1346200" cy="1130300"/>
          </a:xfrm>
          <a:prstGeom prst="rect">
            <a:avLst/>
          </a:prstGeom>
          <a:solidFill>
            <a:scrgbClr r="0" g="0" b="0">
              <a:alpha val="0"/>
            </a:scrgbClr>
          </a:solidFill>
        </p:spPr>
      </p:pic>
      <p:sp>
        <p:nvSpPr>
          <p:cNvPr id="8" name="TextBox 7"/>
          <p:cNvSpPr txBox="1"/>
          <p:nvPr/>
        </p:nvSpPr>
        <p:spPr>
          <a:xfrm>
            <a:off x="5600700" y="2349500"/>
            <a:ext cx="5409185" cy="1815882"/>
          </a:xfrm>
          <a:prstGeom prst="rect">
            <a:avLst/>
          </a:prstGeom>
          <a:noFill/>
        </p:spPr>
        <p:txBody>
          <a:bodyPr vert="horz" rtlCol="0">
            <a:spAutoFit/>
          </a:bodyPr>
          <a:lstStyle/>
          <a:p>
            <a:r>
              <a:rPr lang="en-US" sz="1400" smtClean="0">
                <a:solidFill>
                  <a:srgbClr val="000000"/>
                </a:solidFill>
                <a:latin typeface="Arial - 19"/>
              </a:rPr>
              <a:t>1. Addition and Subtraction Patterns</a:t>
            </a:r>
          </a:p>
          <a:p>
            <a:r>
              <a:rPr lang="en-US" sz="1400" smtClean="0">
                <a:solidFill>
                  <a:srgbClr val="000000"/>
                </a:solidFill>
                <a:latin typeface="Arial - 19"/>
              </a:rPr>
              <a:t>2. Introduction to Multiplication</a:t>
            </a:r>
          </a:p>
          <a:p>
            <a:r>
              <a:rPr lang="en-US" sz="1400" smtClean="0">
                <a:solidFill>
                  <a:srgbClr val="000000"/>
                </a:solidFill>
                <a:latin typeface="Arial - 19"/>
              </a:rPr>
              <a:t>3. Multi-digit Addition and Subtraction</a:t>
            </a:r>
          </a:p>
          <a:p>
            <a:r>
              <a:rPr lang="en-US" sz="1400" smtClean="0">
                <a:solidFill>
                  <a:srgbClr val="000000"/>
                </a:solidFill>
                <a:latin typeface="Arial - 19"/>
              </a:rPr>
              <a:t>4. Measurement and Fractions</a:t>
            </a:r>
          </a:p>
          <a:p>
            <a:r>
              <a:rPr lang="en-US" sz="1400" smtClean="0">
                <a:solidFill>
                  <a:srgbClr val="000000"/>
                </a:solidFill>
                <a:latin typeface="Arial - 19"/>
              </a:rPr>
              <a:t>5. Multiplication, Division, and Area</a:t>
            </a:r>
          </a:p>
          <a:p>
            <a:r>
              <a:rPr lang="en-US" sz="1400" smtClean="0">
                <a:solidFill>
                  <a:srgbClr val="000000"/>
                </a:solidFill>
                <a:latin typeface="Arial - 19"/>
              </a:rPr>
              <a:t>6. Geometry</a:t>
            </a:r>
          </a:p>
          <a:p>
            <a:r>
              <a:rPr lang="en-US" sz="1400" smtClean="0">
                <a:solidFill>
                  <a:srgbClr val="000000"/>
                </a:solidFill>
                <a:latin typeface="Arial - 19"/>
              </a:rPr>
              <a:t>7. Extending Multiplication and Fractions</a:t>
            </a:r>
          </a:p>
          <a:p>
            <a:r>
              <a:rPr lang="en-US" sz="1400" smtClean="0">
                <a:solidFill>
                  <a:srgbClr val="000000"/>
                </a:solidFill>
                <a:latin typeface="Arial - 19"/>
              </a:rPr>
              <a:t>8. Bridge Design and Construction: Data Collection &amp; Analysis</a:t>
            </a:r>
            <a:endParaRPr lang="en-US" sz="1400">
              <a:solidFill>
                <a:srgbClr val="000000"/>
              </a:solidFill>
              <a:latin typeface="Arial - 19"/>
            </a:endParaRPr>
          </a:p>
        </p:txBody>
      </p:sp>
      <p:pic>
        <p:nvPicPr>
          <p:cNvPr id="9" name="Picture 8"/>
          <p:cNvPicPr>
            <a:picLocks/>
          </p:cNvPicPr>
          <p:nvPr/>
        </p:nvPicPr>
        <p:blipFill>
          <a:blip r:embed="rId8">
            <a:extLst>
              <a:ext uri="{28A0092B-C50C-407E-A947-70E740481C1C}">
                <a14:useLocalDpi xmlns:a14="http://schemas.microsoft.com/office/drawing/2010/main" val="0"/>
              </a:ext>
            </a:extLst>
          </a:blip>
          <a:stretch>
            <a:fillRect/>
          </a:stretch>
        </p:blipFill>
        <p:spPr>
          <a:xfrm>
            <a:off x="76200" y="50800"/>
            <a:ext cx="1423162" cy="1872488"/>
          </a:xfrm>
          <a:prstGeom prst="rect">
            <a:avLst/>
          </a:prstGeom>
          <a:solidFill>
            <a:scrgbClr r="0" g="0" b="0">
              <a:alpha val="0"/>
            </a:scrgbClr>
          </a:solidFill>
        </p:spPr>
      </p:pic>
    </p:spTree>
    <p:extLst>
      <p:ext uri="{BB962C8B-B14F-4D97-AF65-F5344CB8AC3E}">
        <p14:creationId xmlns:p14="http://schemas.microsoft.com/office/powerpoint/2010/main" val="643465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35000" y="2844800"/>
            <a:ext cx="9465945" cy="3323987"/>
          </a:xfrm>
          <a:prstGeom prst="rect">
            <a:avLst/>
          </a:prstGeom>
          <a:noFill/>
        </p:spPr>
        <p:txBody>
          <a:bodyPr vert="horz" rtlCol="0">
            <a:spAutoFit/>
          </a:bodyPr>
          <a:lstStyle/>
          <a:p>
            <a:r>
              <a:rPr lang="en-US" sz="3500" smtClean="0">
                <a:solidFill>
                  <a:srgbClr val="000000"/>
                </a:solidFill>
                <a:latin typeface="Times New Roman - 47"/>
              </a:rPr>
              <a:t>Due to privacy issues and time constraints, please save questions and concerns about your child’s academic or behavioral performance for a private phone call or conversation.</a:t>
            </a:r>
          </a:p>
          <a:p>
            <a:endParaRPr lang="en-US" sz="3500">
              <a:solidFill>
                <a:srgbClr val="000000"/>
              </a:solidFill>
              <a:latin typeface="Times New Roman - 47"/>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714500" y="-177800"/>
            <a:ext cx="6480683" cy="2847467"/>
          </a:xfrm>
          <a:prstGeom prst="rect">
            <a:avLst/>
          </a:prstGeom>
          <a:solidFill>
            <a:scrgbClr r="0" g="0" b="0">
              <a:alpha val="0"/>
            </a:scrgbClr>
          </a:solidFill>
        </p:spPr>
      </p:pic>
    </p:spTree>
    <p:extLst>
      <p:ext uri="{BB962C8B-B14F-4D97-AF65-F5344CB8AC3E}">
        <p14:creationId xmlns:p14="http://schemas.microsoft.com/office/powerpoint/2010/main" val="92431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387600" y="38100"/>
            <a:ext cx="4913300" cy="846386"/>
          </a:xfrm>
          <a:prstGeom prst="rect">
            <a:avLst/>
          </a:prstGeom>
          <a:noFill/>
        </p:spPr>
        <p:txBody>
          <a:bodyPr vert="horz" rtlCol="0">
            <a:spAutoFit/>
          </a:bodyPr>
          <a:lstStyle/>
          <a:p>
            <a:r>
              <a:rPr lang="en-US" sz="4900" smtClean="0">
                <a:solidFill>
                  <a:srgbClr val="000000"/>
                </a:solidFill>
                <a:latin typeface="Times New Roman - 66"/>
              </a:rPr>
              <a:t>Social Studies</a:t>
            </a:r>
            <a:endParaRPr lang="en-US" sz="4900">
              <a:solidFill>
                <a:srgbClr val="000000"/>
              </a:solidFill>
              <a:latin typeface="Times New Roman - 66"/>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3340100" y="1155700"/>
            <a:ext cx="2721356" cy="1200150"/>
          </a:xfrm>
          <a:prstGeom prst="rect">
            <a:avLst/>
          </a:prstGeom>
          <a:solidFill>
            <a:scrgbClr r="0" g="0" b="0">
              <a:alpha val="0"/>
            </a:scrgbClr>
          </a:solidFill>
        </p:spPr>
      </p:pic>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914400" y="4279900"/>
            <a:ext cx="4354830" cy="1687576"/>
          </a:xfrm>
          <a:prstGeom prst="rect">
            <a:avLst/>
          </a:prstGeom>
          <a:solidFill>
            <a:scrgbClr r="0" g="0" b="0">
              <a:alpha val="0"/>
            </a:scrgbClr>
          </a:solidFill>
        </p:spPr>
      </p:pic>
      <p:pic>
        <p:nvPicPr>
          <p:cNvPr id="5" name="Picture 4"/>
          <p:cNvPicPr>
            <a:picLocks/>
          </p:cNvPicPr>
          <p:nvPr/>
        </p:nvPicPr>
        <p:blipFill>
          <a:blip r:embed="rId4">
            <a:extLst>
              <a:ext uri="{28A0092B-C50C-407E-A947-70E740481C1C}">
                <a14:useLocalDpi xmlns:a14="http://schemas.microsoft.com/office/drawing/2010/main" val="0"/>
              </a:ext>
            </a:extLst>
          </a:blip>
          <a:stretch>
            <a:fillRect/>
          </a:stretch>
        </p:blipFill>
        <p:spPr>
          <a:xfrm>
            <a:off x="6686550" y="1905000"/>
            <a:ext cx="2487168" cy="1326388"/>
          </a:xfrm>
          <a:prstGeom prst="rect">
            <a:avLst/>
          </a:prstGeom>
          <a:solidFill>
            <a:scrgbClr r="0" g="0" b="0">
              <a:alpha val="0"/>
            </a:scrgbClr>
          </a:solidFill>
        </p:spPr>
      </p:pic>
      <p:pic>
        <p:nvPicPr>
          <p:cNvPr id="6" name="Picture 5"/>
          <p:cNvPicPr>
            <a:picLocks/>
          </p:cNvPicPr>
          <p:nvPr/>
        </p:nvPicPr>
        <p:blipFill>
          <a:blip r:embed="rId5">
            <a:extLst>
              <a:ext uri="{28A0092B-C50C-407E-A947-70E740481C1C}">
                <a14:useLocalDpi xmlns:a14="http://schemas.microsoft.com/office/drawing/2010/main" val="0"/>
              </a:ext>
            </a:extLst>
          </a:blip>
          <a:stretch>
            <a:fillRect/>
          </a:stretch>
        </p:blipFill>
        <p:spPr>
          <a:xfrm>
            <a:off x="622300" y="1466850"/>
            <a:ext cx="2124837" cy="1841119"/>
          </a:xfrm>
          <a:prstGeom prst="rect">
            <a:avLst/>
          </a:prstGeom>
          <a:solidFill>
            <a:scrgbClr r="0" g="0" b="0">
              <a:alpha val="0"/>
            </a:scrgbClr>
          </a:solidFill>
        </p:spPr>
      </p:pic>
      <p:pic>
        <p:nvPicPr>
          <p:cNvPr id="7" name="Picture 6"/>
          <p:cNvPicPr>
            <a:picLocks/>
          </p:cNvPicPr>
          <p:nvPr/>
        </p:nvPicPr>
        <p:blipFill>
          <a:blip r:embed="rId6">
            <a:extLst>
              <a:ext uri="{28A0092B-C50C-407E-A947-70E740481C1C}">
                <a14:useLocalDpi xmlns:a14="http://schemas.microsoft.com/office/drawing/2010/main" val="0"/>
              </a:ext>
            </a:extLst>
          </a:blip>
          <a:stretch>
            <a:fillRect/>
          </a:stretch>
        </p:blipFill>
        <p:spPr>
          <a:xfrm>
            <a:off x="3695700" y="2603500"/>
            <a:ext cx="2108200" cy="1460500"/>
          </a:xfrm>
          <a:prstGeom prst="rect">
            <a:avLst/>
          </a:prstGeom>
          <a:solidFill>
            <a:scrgbClr r="0" g="0" b="0">
              <a:alpha val="0"/>
            </a:scrgbClr>
          </a:solidFill>
        </p:spPr>
      </p:pic>
      <p:pic>
        <p:nvPicPr>
          <p:cNvPr id="8" name="Picture 7"/>
          <p:cNvPicPr>
            <a:picLocks/>
          </p:cNvPicPr>
          <p:nvPr/>
        </p:nvPicPr>
        <p:blipFill>
          <a:blip r:embed="rId7">
            <a:extLst>
              <a:ext uri="{28A0092B-C50C-407E-A947-70E740481C1C}">
                <a14:useLocalDpi xmlns:a14="http://schemas.microsoft.com/office/drawing/2010/main" val="0"/>
              </a:ext>
            </a:extLst>
          </a:blip>
          <a:stretch>
            <a:fillRect/>
          </a:stretch>
        </p:blipFill>
        <p:spPr>
          <a:xfrm>
            <a:off x="5842000" y="3448050"/>
            <a:ext cx="3758565" cy="3080131"/>
          </a:xfrm>
          <a:prstGeom prst="rect">
            <a:avLst/>
          </a:prstGeom>
          <a:solidFill>
            <a:scrgbClr r="0" g="0" b="0">
              <a:alpha val="0"/>
            </a:scrgbClr>
          </a:solidFill>
        </p:spPr>
      </p:pic>
    </p:spTree>
    <p:extLst>
      <p:ext uri="{BB962C8B-B14F-4D97-AF65-F5344CB8AC3E}">
        <p14:creationId xmlns:p14="http://schemas.microsoft.com/office/powerpoint/2010/main" val="2376084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187700" y="0"/>
            <a:ext cx="3538500" cy="1077218"/>
          </a:xfrm>
          <a:prstGeom prst="rect">
            <a:avLst/>
          </a:prstGeom>
          <a:noFill/>
        </p:spPr>
        <p:txBody>
          <a:bodyPr vert="horz" rtlCol="0">
            <a:spAutoFit/>
          </a:bodyPr>
          <a:lstStyle/>
          <a:p>
            <a:r>
              <a:rPr lang="en-US" sz="6400" smtClean="0">
                <a:solidFill>
                  <a:srgbClr val="000000"/>
                </a:solidFill>
                <a:latin typeface="Times New Roman - 86"/>
              </a:rPr>
              <a:t>Science</a:t>
            </a:r>
            <a:endParaRPr lang="en-US" sz="6400">
              <a:solidFill>
                <a:srgbClr val="000000"/>
              </a:solidFill>
              <a:latin typeface="Times New Roman - 86"/>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8242300" y="228600"/>
            <a:ext cx="1632966" cy="2005711"/>
          </a:xfrm>
          <a:prstGeom prst="rect">
            <a:avLst/>
          </a:prstGeom>
          <a:solidFill>
            <a:scrgbClr r="0" g="0" b="0">
              <a:alpha val="0"/>
            </a:scrgbClr>
          </a:solidFill>
        </p:spPr>
      </p:pic>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50800" y="5111750"/>
            <a:ext cx="2848610" cy="1951990"/>
          </a:xfrm>
          <a:prstGeom prst="rect">
            <a:avLst/>
          </a:prstGeom>
          <a:solidFill>
            <a:scrgbClr r="0" g="0" b="0">
              <a:alpha val="0"/>
            </a:scrgbClr>
          </a:solidFill>
        </p:spPr>
      </p:pic>
      <p:sp>
        <p:nvSpPr>
          <p:cNvPr id="5" name="TextBox 4"/>
          <p:cNvSpPr txBox="1"/>
          <p:nvPr/>
        </p:nvSpPr>
        <p:spPr>
          <a:xfrm>
            <a:off x="596900" y="1866900"/>
            <a:ext cx="5006628" cy="507831"/>
          </a:xfrm>
          <a:prstGeom prst="rect">
            <a:avLst/>
          </a:prstGeom>
          <a:noFill/>
        </p:spPr>
        <p:txBody>
          <a:bodyPr vert="horz" rtlCol="0">
            <a:spAutoFit/>
          </a:bodyPr>
          <a:lstStyle/>
          <a:p>
            <a:r>
              <a:rPr lang="en-US" sz="2700" smtClean="0">
                <a:solidFill>
                  <a:srgbClr val="000000"/>
                </a:solidFill>
                <a:latin typeface="Arial - 36"/>
              </a:rPr>
              <a:t>Changing Environments</a:t>
            </a:r>
            <a:endParaRPr lang="en-US" sz="2700">
              <a:solidFill>
                <a:srgbClr val="000000"/>
              </a:solidFill>
              <a:latin typeface="Arial - 36"/>
            </a:endParaRPr>
          </a:p>
        </p:txBody>
      </p:sp>
      <p:sp>
        <p:nvSpPr>
          <p:cNvPr id="6" name="TextBox 5"/>
          <p:cNvSpPr txBox="1"/>
          <p:nvPr/>
        </p:nvSpPr>
        <p:spPr>
          <a:xfrm>
            <a:off x="5054600" y="2844800"/>
            <a:ext cx="4889500" cy="507831"/>
          </a:xfrm>
          <a:prstGeom prst="rect">
            <a:avLst/>
          </a:prstGeom>
          <a:noFill/>
        </p:spPr>
        <p:txBody>
          <a:bodyPr vert="horz" rtlCol="0">
            <a:spAutoFit/>
          </a:bodyPr>
          <a:lstStyle/>
          <a:p>
            <a:r>
              <a:rPr lang="en-US" sz="2700" smtClean="0">
                <a:solidFill>
                  <a:srgbClr val="000000"/>
                </a:solidFill>
                <a:latin typeface="Arial - 36"/>
              </a:rPr>
              <a:t>Forces and Motion</a:t>
            </a:r>
            <a:endParaRPr lang="en-US" sz="2700">
              <a:solidFill>
                <a:srgbClr val="000000"/>
              </a:solidFill>
              <a:latin typeface="Arial - 36"/>
            </a:endParaRPr>
          </a:p>
        </p:txBody>
      </p:sp>
      <p:sp>
        <p:nvSpPr>
          <p:cNvPr id="7" name="TextBox 6"/>
          <p:cNvSpPr txBox="1"/>
          <p:nvPr/>
        </p:nvSpPr>
        <p:spPr>
          <a:xfrm>
            <a:off x="6134100" y="4089400"/>
            <a:ext cx="2812604" cy="507831"/>
          </a:xfrm>
          <a:prstGeom prst="rect">
            <a:avLst/>
          </a:prstGeom>
          <a:noFill/>
        </p:spPr>
        <p:txBody>
          <a:bodyPr vert="horz" rtlCol="0">
            <a:spAutoFit/>
          </a:bodyPr>
          <a:lstStyle/>
          <a:p>
            <a:r>
              <a:rPr lang="en-US" sz="2700" smtClean="0">
                <a:solidFill>
                  <a:srgbClr val="000000"/>
                </a:solidFill>
                <a:latin typeface="Arial - 36"/>
              </a:rPr>
              <a:t>Living Things</a:t>
            </a:r>
            <a:endParaRPr lang="en-US" sz="2700">
              <a:solidFill>
                <a:srgbClr val="000000"/>
              </a:solidFill>
              <a:latin typeface="Arial - 36"/>
            </a:endParaRPr>
          </a:p>
        </p:txBody>
      </p:sp>
      <p:sp>
        <p:nvSpPr>
          <p:cNvPr id="8" name="TextBox 7"/>
          <p:cNvSpPr txBox="1"/>
          <p:nvPr/>
        </p:nvSpPr>
        <p:spPr>
          <a:xfrm>
            <a:off x="1092200" y="3276600"/>
            <a:ext cx="2516361" cy="507831"/>
          </a:xfrm>
          <a:prstGeom prst="rect">
            <a:avLst/>
          </a:prstGeom>
          <a:noFill/>
        </p:spPr>
        <p:txBody>
          <a:bodyPr vert="horz" rtlCol="0">
            <a:spAutoFit/>
          </a:bodyPr>
          <a:lstStyle/>
          <a:p>
            <a:r>
              <a:rPr lang="en-US" sz="2700" smtClean="0">
                <a:solidFill>
                  <a:srgbClr val="000000"/>
                </a:solidFill>
                <a:latin typeface="Arial - 36"/>
              </a:rPr>
              <a:t>Populations</a:t>
            </a:r>
            <a:endParaRPr lang="en-US" sz="2700">
              <a:solidFill>
                <a:srgbClr val="000000"/>
              </a:solidFill>
              <a:latin typeface="Arial - 36"/>
            </a:endParaRPr>
          </a:p>
        </p:txBody>
      </p:sp>
      <p:sp>
        <p:nvSpPr>
          <p:cNvPr id="9" name="TextBox 8"/>
          <p:cNvSpPr txBox="1"/>
          <p:nvPr/>
        </p:nvSpPr>
        <p:spPr>
          <a:xfrm>
            <a:off x="3073400" y="5651500"/>
            <a:ext cx="7023100" cy="923330"/>
          </a:xfrm>
          <a:prstGeom prst="rect">
            <a:avLst/>
          </a:prstGeom>
          <a:noFill/>
        </p:spPr>
        <p:txBody>
          <a:bodyPr vert="horz" rtlCol="0">
            <a:spAutoFit/>
          </a:bodyPr>
          <a:lstStyle/>
          <a:p>
            <a:r>
              <a:rPr lang="en-US" sz="2700" smtClean="0">
                <a:solidFill>
                  <a:srgbClr val="0000FF"/>
                </a:solidFill>
                <a:latin typeface="Arial - 36"/>
              </a:rPr>
              <a:t>*Students will rotate to different third grade teachers for each unit!</a:t>
            </a:r>
            <a:endParaRPr lang="en-US" sz="2700">
              <a:solidFill>
                <a:srgbClr val="0000FF"/>
              </a:solidFill>
              <a:latin typeface="Arial - 36"/>
            </a:endParaRPr>
          </a:p>
        </p:txBody>
      </p:sp>
    </p:spTree>
    <p:extLst>
      <p:ext uri="{BB962C8B-B14F-4D97-AF65-F5344CB8AC3E}">
        <p14:creationId xmlns:p14="http://schemas.microsoft.com/office/powerpoint/2010/main" val="154002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85800" y="101600"/>
            <a:ext cx="8813800" cy="292388"/>
          </a:xfrm>
          <a:prstGeom prst="rect">
            <a:avLst/>
          </a:prstGeom>
          <a:noFill/>
        </p:spPr>
        <p:txBody>
          <a:bodyPr vert="horz" rtlCol="0">
            <a:spAutoFit/>
          </a:bodyPr>
          <a:lstStyle/>
          <a:p>
            <a:r>
              <a:rPr lang="en-US" sz="1300" smtClean="0">
                <a:solidFill>
                  <a:srgbClr val="000000"/>
                </a:solidFill>
                <a:latin typeface="Times New Roman - 18"/>
              </a:rPr>
              <a:t>Technology in the Classroom</a:t>
            </a:r>
            <a:endParaRPr lang="en-US" sz="1300">
              <a:solidFill>
                <a:srgbClr val="000000"/>
              </a:solidFill>
              <a:latin typeface="Times New Roman - 18"/>
            </a:endParaRPr>
          </a:p>
        </p:txBody>
      </p:sp>
      <p:sp>
        <p:nvSpPr>
          <p:cNvPr id="3" name="TextBox 2"/>
          <p:cNvSpPr txBox="1"/>
          <p:nvPr/>
        </p:nvSpPr>
        <p:spPr>
          <a:xfrm>
            <a:off x="266700" y="1536700"/>
            <a:ext cx="5207000" cy="492443"/>
          </a:xfrm>
          <a:prstGeom prst="rect">
            <a:avLst/>
          </a:prstGeom>
          <a:noFill/>
        </p:spPr>
        <p:txBody>
          <a:bodyPr vert="horz" rtlCol="0">
            <a:spAutoFit/>
          </a:bodyPr>
          <a:lstStyle/>
          <a:p>
            <a:r>
              <a:rPr lang="en-US" sz="1300" smtClean="0">
                <a:solidFill>
                  <a:srgbClr val="000000"/>
                </a:solidFill>
                <a:latin typeface="Times New Roman - 18"/>
              </a:rPr>
              <a:t>Students will be given multiple  ​opportunities to use technology to  ​enhance their educational  ​experience.</a:t>
            </a:r>
            <a:endParaRPr lang="en-US" sz="1300">
              <a:solidFill>
                <a:srgbClr val="000000"/>
              </a:solidFill>
              <a:latin typeface="Times New Roman - 18"/>
            </a:endParaRPr>
          </a:p>
        </p:txBody>
      </p:sp>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1041400" y="3251200"/>
            <a:ext cx="1473200" cy="3543300"/>
          </a:xfrm>
          <a:prstGeom prst="rect">
            <a:avLst/>
          </a:prstGeom>
          <a:solidFill>
            <a:scrgbClr r="0" g="0" b="0">
              <a:alpha val="0"/>
            </a:scrgbClr>
          </a:solidFill>
        </p:spPr>
      </p:pic>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4064000" y="933450"/>
            <a:ext cx="1905000" cy="1905000"/>
          </a:xfrm>
          <a:prstGeom prst="rect">
            <a:avLst/>
          </a:prstGeom>
          <a:solidFill>
            <a:scrgbClr r="0" g="0" b="0">
              <a:alpha val="0"/>
            </a:scrgbClr>
          </a:solidFill>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985000" y="901700"/>
            <a:ext cx="2411476" cy="2147189"/>
          </a:xfrm>
          <a:prstGeom prst="rect">
            <a:avLst/>
          </a:prstGeom>
          <a:solidFill>
            <a:scrgbClr r="0" g="0" b="0">
              <a:alpha val="0"/>
            </a:scrgbClr>
          </a:solidFill>
        </p:spPr>
      </p:pic>
      <p:pic>
        <p:nvPicPr>
          <p:cNvPr id="7" name="Picture 6">
            <a:hlinkClick r:id="rId5"/>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779262" y="113665"/>
            <a:ext cx="1371092" cy="1421384"/>
          </a:xfrm>
          <a:prstGeom prst="rect">
            <a:avLst/>
          </a:prstGeom>
          <a:solidFill>
            <a:scrgbClr r="0" g="0" b="0">
              <a:alpha val="0"/>
            </a:scrgbClr>
          </a:solidFill>
        </p:spPr>
      </p:pic>
      <p:pic>
        <p:nvPicPr>
          <p:cNvPr id="8" name="Picture 7"/>
          <p:cNvPicPr>
            <a:picLocks/>
          </p:cNvPicPr>
          <p:nvPr/>
        </p:nvPicPr>
        <p:blipFill>
          <a:blip r:embed="rId7">
            <a:extLst>
              <a:ext uri="{28A0092B-C50C-407E-A947-70E740481C1C}">
                <a14:useLocalDpi xmlns:a14="http://schemas.microsoft.com/office/drawing/2010/main" val="0"/>
              </a:ext>
            </a:extLst>
          </a:blip>
          <a:stretch>
            <a:fillRect/>
          </a:stretch>
        </p:blipFill>
        <p:spPr>
          <a:xfrm>
            <a:off x="5969000" y="3276600"/>
            <a:ext cx="3860800" cy="1562100"/>
          </a:xfrm>
          <a:prstGeom prst="rect">
            <a:avLst/>
          </a:prstGeom>
          <a:solidFill>
            <a:scrgbClr r="0" g="0" b="0">
              <a:alpha val="0"/>
            </a:scrgbClr>
          </a:solidFill>
        </p:spPr>
      </p:pic>
      <p:pic>
        <p:nvPicPr>
          <p:cNvPr id="9" name="Picture 8"/>
          <p:cNvPicPr>
            <a:picLocks/>
          </p:cNvPicPr>
          <p:nvPr/>
        </p:nvPicPr>
        <p:blipFill>
          <a:blip r:embed="rId8">
            <a:extLst>
              <a:ext uri="{28A0092B-C50C-407E-A947-70E740481C1C}">
                <a14:useLocalDpi xmlns:a14="http://schemas.microsoft.com/office/drawing/2010/main" val="0"/>
              </a:ext>
            </a:extLst>
          </a:blip>
          <a:stretch>
            <a:fillRect/>
          </a:stretch>
        </p:blipFill>
        <p:spPr>
          <a:xfrm>
            <a:off x="2444750" y="5397500"/>
            <a:ext cx="1494282" cy="1450340"/>
          </a:xfrm>
          <a:prstGeom prst="rect">
            <a:avLst/>
          </a:prstGeom>
          <a:solidFill>
            <a:scrgbClr r="0" g="0" b="0">
              <a:alpha val="0"/>
            </a:scrgbClr>
          </a:solidFill>
        </p:spPr>
      </p:pic>
      <p:pic>
        <p:nvPicPr>
          <p:cNvPr id="10" name="Picture 9"/>
          <p:cNvPicPr>
            <a:picLocks/>
          </p:cNvPicPr>
          <p:nvPr/>
        </p:nvPicPr>
        <p:blipFill>
          <a:blip r:embed="rId9">
            <a:extLst>
              <a:ext uri="{28A0092B-C50C-407E-A947-70E740481C1C}">
                <a14:useLocalDpi xmlns:a14="http://schemas.microsoft.com/office/drawing/2010/main" val="0"/>
              </a:ext>
            </a:extLst>
          </a:blip>
          <a:stretch>
            <a:fillRect/>
          </a:stretch>
        </p:blipFill>
        <p:spPr>
          <a:xfrm>
            <a:off x="2476500" y="3022600"/>
            <a:ext cx="3403600" cy="2070100"/>
          </a:xfrm>
          <a:prstGeom prst="rect">
            <a:avLst/>
          </a:prstGeom>
          <a:solidFill>
            <a:scrgbClr r="0" g="0" b="0">
              <a:alpha val="0"/>
            </a:scrgbClr>
          </a:solidFill>
        </p:spPr>
      </p:pic>
      <p:pic>
        <p:nvPicPr>
          <p:cNvPr id="11" name="Picture 10"/>
          <p:cNvPicPr>
            <a:picLocks/>
          </p:cNvPicPr>
          <p:nvPr/>
        </p:nvPicPr>
        <p:blipFill>
          <a:blip r:embed="rId10">
            <a:extLst>
              <a:ext uri="{28A0092B-C50C-407E-A947-70E740481C1C}">
                <a14:useLocalDpi xmlns:a14="http://schemas.microsoft.com/office/drawing/2010/main" val="0"/>
              </a:ext>
            </a:extLst>
          </a:blip>
          <a:stretch>
            <a:fillRect/>
          </a:stretch>
        </p:blipFill>
        <p:spPr>
          <a:xfrm>
            <a:off x="5683250" y="5270500"/>
            <a:ext cx="2061764" cy="1403296"/>
          </a:xfrm>
          <a:prstGeom prst="rect">
            <a:avLst/>
          </a:prstGeom>
          <a:solidFill>
            <a:scrgbClr r="0" g="0" b="0">
              <a:alpha val="0"/>
            </a:scrgbClr>
          </a:solidFill>
        </p:spPr>
      </p:pic>
    </p:spTree>
    <p:extLst>
      <p:ext uri="{BB962C8B-B14F-4D97-AF65-F5344CB8AC3E}">
        <p14:creationId xmlns:p14="http://schemas.microsoft.com/office/powerpoint/2010/main" val="3892895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419100" y="1346200"/>
            <a:ext cx="9067800" cy="5727700"/>
          </a:xfrm>
          <a:prstGeom prst="rect">
            <a:avLst/>
          </a:prstGeom>
          <a:solidFill>
            <a:scrgbClr r="0" g="0" b="0">
              <a:alpha val="0"/>
            </a:scrgbClr>
          </a:solidFill>
        </p:spPr>
      </p:pic>
      <p:sp>
        <p:nvSpPr>
          <p:cNvPr id="3" name="TextBox 2"/>
          <p:cNvSpPr txBox="1"/>
          <p:nvPr/>
        </p:nvSpPr>
        <p:spPr>
          <a:xfrm>
            <a:off x="4216400" y="317500"/>
            <a:ext cx="5556123" cy="769441"/>
          </a:xfrm>
          <a:prstGeom prst="rect">
            <a:avLst/>
          </a:prstGeom>
          <a:noFill/>
        </p:spPr>
        <p:txBody>
          <a:bodyPr vert="horz" rtlCol="0">
            <a:spAutoFit/>
          </a:bodyPr>
          <a:lstStyle/>
          <a:p>
            <a:r>
              <a:rPr lang="en-US" sz="2200" smtClean="0">
                <a:solidFill>
                  <a:srgbClr val="000000"/>
                </a:solidFill>
                <a:latin typeface="Arial - 30"/>
              </a:rPr>
              <a:t>In our class, we have a GROWTH MINDSET!</a:t>
            </a:r>
            <a:endParaRPr lang="en-US" sz="2200">
              <a:solidFill>
                <a:srgbClr val="000000"/>
              </a:solidFill>
              <a:latin typeface="Arial - 30"/>
            </a:endParaRP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98450" y="107950"/>
            <a:ext cx="3543300" cy="1955800"/>
          </a:xfrm>
          <a:prstGeom prst="rect">
            <a:avLst/>
          </a:prstGeom>
          <a:solidFill>
            <a:scrgbClr r="0" g="0" b="0">
              <a:alpha val="0"/>
            </a:scrgbClr>
          </a:solidFill>
        </p:spPr>
      </p:pic>
    </p:spTree>
    <p:extLst>
      <p:ext uri="{BB962C8B-B14F-4D97-AF65-F5344CB8AC3E}">
        <p14:creationId xmlns:p14="http://schemas.microsoft.com/office/powerpoint/2010/main" val="4243598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689100" y="0"/>
            <a:ext cx="6720891" cy="477054"/>
          </a:xfrm>
          <a:prstGeom prst="rect">
            <a:avLst/>
          </a:prstGeom>
          <a:noFill/>
        </p:spPr>
        <p:txBody>
          <a:bodyPr vert="horz" rtlCol="0">
            <a:spAutoFit/>
          </a:bodyPr>
          <a:lstStyle/>
          <a:p>
            <a:r>
              <a:rPr lang="en-US" sz="2500" smtClean="0">
                <a:solidFill>
                  <a:srgbClr val="800080"/>
                </a:solidFill>
                <a:latin typeface="Comic Sans MS - 34"/>
              </a:rPr>
              <a:t>Thank you for attending tonight!</a:t>
            </a:r>
            <a:endParaRPr lang="en-US" sz="2500">
              <a:solidFill>
                <a:srgbClr val="800080"/>
              </a:solidFill>
              <a:latin typeface="Comic Sans MS - 34"/>
            </a:endParaRPr>
          </a:p>
        </p:txBody>
      </p:sp>
      <p:sp>
        <p:nvSpPr>
          <p:cNvPr id="3" name="TextBox 2"/>
          <p:cNvSpPr txBox="1"/>
          <p:nvPr/>
        </p:nvSpPr>
        <p:spPr>
          <a:xfrm>
            <a:off x="736600" y="850900"/>
            <a:ext cx="9004300" cy="1077218"/>
          </a:xfrm>
          <a:prstGeom prst="rect">
            <a:avLst/>
          </a:prstGeom>
          <a:noFill/>
        </p:spPr>
        <p:txBody>
          <a:bodyPr vert="horz" rtlCol="0">
            <a:spAutoFit/>
          </a:bodyPr>
          <a:lstStyle/>
          <a:p>
            <a:pPr algn="ctr"/>
            <a:r>
              <a:rPr lang="en-US" sz="3200" smtClean="0">
                <a:solidFill>
                  <a:srgbClr val="000000"/>
                </a:solidFill>
                <a:latin typeface="Arial - 43"/>
              </a:rPr>
              <a:t>Be sure to visit all of the adults that make a difference in your child's  ​school life! </a:t>
            </a:r>
            <a:endParaRPr lang="en-US" sz="3200">
              <a:solidFill>
                <a:srgbClr val="000000"/>
              </a:solidFill>
              <a:latin typeface="Arial - 43"/>
            </a:endParaRPr>
          </a:p>
        </p:txBody>
      </p:sp>
      <p:sp>
        <p:nvSpPr>
          <p:cNvPr id="4" name="TextBox 3"/>
          <p:cNvSpPr txBox="1"/>
          <p:nvPr/>
        </p:nvSpPr>
        <p:spPr>
          <a:xfrm>
            <a:off x="546100" y="3086100"/>
            <a:ext cx="8623300" cy="3108543"/>
          </a:xfrm>
          <a:prstGeom prst="rect">
            <a:avLst/>
          </a:prstGeom>
          <a:noFill/>
        </p:spPr>
        <p:txBody>
          <a:bodyPr vert="horz" rtlCol="0">
            <a:spAutoFit/>
          </a:bodyPr>
          <a:lstStyle/>
          <a:p>
            <a:pPr algn="ctr"/>
            <a:r>
              <a:rPr lang="en-US" sz="2100" smtClean="0">
                <a:solidFill>
                  <a:srgbClr val="000000"/>
                </a:solidFill>
                <a:latin typeface="Arial - 28"/>
              </a:rPr>
              <a:t>Mrs. Long - Art</a:t>
            </a:r>
          </a:p>
          <a:p>
            <a:pPr algn="ctr"/>
            <a:r>
              <a:rPr lang="en-US" sz="2100" smtClean="0">
                <a:solidFill>
                  <a:srgbClr val="000000"/>
                </a:solidFill>
                <a:latin typeface="Arial - 28"/>
              </a:rPr>
              <a:t>Mr. Lepak - P.E.</a:t>
            </a:r>
          </a:p>
          <a:p>
            <a:pPr algn="ctr"/>
            <a:r>
              <a:rPr lang="en-US" sz="2100" smtClean="0">
                <a:solidFill>
                  <a:srgbClr val="000000"/>
                </a:solidFill>
                <a:latin typeface="Arial - 28"/>
              </a:rPr>
              <a:t>Ms. Zajac - Library</a:t>
            </a:r>
          </a:p>
          <a:p>
            <a:pPr algn="ctr"/>
            <a:r>
              <a:rPr lang="en-US" sz="2100" smtClean="0">
                <a:solidFill>
                  <a:srgbClr val="000000"/>
                </a:solidFill>
                <a:latin typeface="Arial - 28"/>
              </a:rPr>
              <a:t>Miss O'Connell - Speech &amp; Language</a:t>
            </a:r>
          </a:p>
          <a:p>
            <a:pPr algn="ctr"/>
            <a:r>
              <a:rPr lang="en-US" sz="2100" smtClean="0">
                <a:solidFill>
                  <a:srgbClr val="000000"/>
                </a:solidFill>
                <a:latin typeface="Arial - 28"/>
              </a:rPr>
              <a:t> Mrs. O'Donnell, Mrs. Wicks or Mrs. Belzek - Reading </a:t>
            </a:r>
          </a:p>
          <a:p>
            <a:pPr algn="ctr"/>
            <a:r>
              <a:rPr lang="en-US" sz="2100" smtClean="0">
                <a:solidFill>
                  <a:srgbClr val="000000"/>
                </a:solidFill>
                <a:latin typeface="Arial - 28"/>
              </a:rPr>
              <a:t>Mrs. Smith - School Psychologist</a:t>
            </a:r>
          </a:p>
          <a:p>
            <a:pPr algn="ctr"/>
            <a:r>
              <a:rPr lang="en-US" sz="2100" smtClean="0">
                <a:solidFill>
                  <a:srgbClr val="000000"/>
                </a:solidFill>
                <a:latin typeface="Arial - 28"/>
              </a:rPr>
              <a:t>Ms. Foy - Enrichment</a:t>
            </a:r>
          </a:p>
          <a:p>
            <a:pPr algn="ctr"/>
            <a:r>
              <a:rPr lang="en-US" sz="2100" smtClean="0">
                <a:solidFill>
                  <a:srgbClr val="000000"/>
                </a:solidFill>
                <a:latin typeface="Arial - 28"/>
              </a:rPr>
              <a:t>Mrs. Salling - Instructional Specialist</a:t>
            </a:r>
          </a:p>
          <a:p>
            <a:pPr algn="ctr"/>
            <a:r>
              <a:rPr lang="en-US" sz="2100" smtClean="0">
                <a:solidFill>
                  <a:srgbClr val="000000"/>
                </a:solidFill>
                <a:latin typeface="Arial - 28"/>
              </a:rPr>
              <a:t>Ms. Briggs - Principal</a:t>
            </a:r>
            <a:endParaRPr lang="en-US" sz="2100">
              <a:solidFill>
                <a:srgbClr val="000000"/>
              </a:solidFill>
              <a:latin typeface="Arial - 28"/>
            </a:endParaRPr>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7461250" y="2203450"/>
            <a:ext cx="2058035" cy="2432939"/>
          </a:xfrm>
          <a:prstGeom prst="rect">
            <a:avLst/>
          </a:prstGeom>
          <a:solidFill>
            <a:scrgbClr r="0" g="0" b="0">
              <a:alpha val="0"/>
            </a:scrgbClr>
          </a:solidFill>
        </p:spPr>
      </p:pic>
    </p:spTree>
    <p:extLst>
      <p:ext uri="{BB962C8B-B14F-4D97-AF65-F5344CB8AC3E}">
        <p14:creationId xmlns:p14="http://schemas.microsoft.com/office/powerpoint/2010/main" val="365759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717800" y="88900"/>
            <a:ext cx="5689600" cy="646331"/>
          </a:xfrm>
          <a:prstGeom prst="rect">
            <a:avLst/>
          </a:prstGeom>
          <a:noFill/>
        </p:spPr>
        <p:txBody>
          <a:bodyPr vert="horz" rtlCol="0">
            <a:spAutoFit/>
          </a:bodyPr>
          <a:lstStyle/>
          <a:p>
            <a:r>
              <a:rPr lang="en-US" sz="3600" smtClean="0">
                <a:solidFill>
                  <a:srgbClr val="000000"/>
                </a:solidFill>
                <a:latin typeface="Times New Roman - 48"/>
              </a:rPr>
              <a:t>General Questions?</a:t>
            </a:r>
            <a:endParaRPr lang="en-US" sz="3600">
              <a:solidFill>
                <a:srgbClr val="000000"/>
              </a:solidFill>
              <a:latin typeface="Times New Roman - 48"/>
            </a:endParaRPr>
          </a:p>
        </p:txBody>
      </p:sp>
      <p:sp>
        <p:nvSpPr>
          <p:cNvPr id="3" name="TextBox 2"/>
          <p:cNvSpPr txBox="1"/>
          <p:nvPr/>
        </p:nvSpPr>
        <p:spPr>
          <a:xfrm>
            <a:off x="774700" y="5346700"/>
            <a:ext cx="8293100" cy="507831"/>
          </a:xfrm>
          <a:prstGeom prst="rect">
            <a:avLst/>
          </a:prstGeom>
          <a:noFill/>
        </p:spPr>
        <p:txBody>
          <a:bodyPr vert="horz" rtlCol="0">
            <a:spAutoFit/>
          </a:bodyPr>
          <a:lstStyle/>
          <a:p>
            <a:r>
              <a:rPr lang="en-US" sz="2700" smtClean="0">
                <a:solidFill>
                  <a:srgbClr val="000000"/>
                </a:solidFill>
                <a:latin typeface="Times New Roman - 36"/>
              </a:rPr>
              <a:t>Come and ask me or message me on DoJo!</a:t>
            </a:r>
            <a:endParaRPr lang="en-US" sz="2700">
              <a:solidFill>
                <a:srgbClr val="000000"/>
              </a:solidFill>
              <a:latin typeface="Times New Roman - 36"/>
            </a:endParaRPr>
          </a:p>
        </p:txBody>
      </p:sp>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3206750" y="1949450"/>
            <a:ext cx="3358896" cy="3086354"/>
          </a:xfrm>
          <a:prstGeom prst="rect">
            <a:avLst/>
          </a:prstGeom>
          <a:solidFill>
            <a:scrgbClr r="0" g="0" b="0">
              <a:alpha val="0"/>
            </a:scrgbClr>
          </a:solidFill>
        </p:spPr>
      </p:pic>
      <p:sp>
        <p:nvSpPr>
          <p:cNvPr id="5" name="TextBox 4"/>
          <p:cNvSpPr txBox="1"/>
          <p:nvPr/>
        </p:nvSpPr>
        <p:spPr>
          <a:xfrm>
            <a:off x="762000" y="838200"/>
            <a:ext cx="8978900" cy="584775"/>
          </a:xfrm>
          <a:prstGeom prst="rect">
            <a:avLst/>
          </a:prstGeom>
          <a:noFill/>
        </p:spPr>
        <p:txBody>
          <a:bodyPr vert="horz" rtlCol="0">
            <a:spAutoFit/>
          </a:bodyPr>
          <a:lstStyle/>
          <a:p>
            <a:r>
              <a:rPr lang="en-US" sz="1200" smtClean="0">
                <a:solidFill>
                  <a:srgbClr val="000000"/>
                </a:solidFill>
                <a:latin typeface="Arial - 16"/>
              </a:rPr>
              <a:t>(Reminder: </a:t>
            </a:r>
            <a:r>
              <a:rPr lang="en-US" sz="1600" smtClean="0">
                <a:solidFill>
                  <a:srgbClr val="000000"/>
                </a:solidFill>
                <a:latin typeface="Times New Roman - 22"/>
              </a:rPr>
              <a:t>Due to privacy issues and time constraints, please save questions and concerns about your child’s academic or behavioral performance for a private phone call or conversation.)</a:t>
            </a:r>
            <a:endParaRPr lang="en-US" sz="1600">
              <a:solidFill>
                <a:srgbClr val="000000"/>
              </a:solidFill>
              <a:latin typeface="Times New Roman - 22"/>
            </a:endParaRPr>
          </a:p>
        </p:txBody>
      </p:sp>
    </p:spTree>
    <p:extLst>
      <p:ext uri="{BB962C8B-B14F-4D97-AF65-F5344CB8AC3E}">
        <p14:creationId xmlns:p14="http://schemas.microsoft.com/office/powerpoint/2010/main" val="119854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844800" y="63500"/>
            <a:ext cx="3946576" cy="477054"/>
          </a:xfrm>
          <a:prstGeom prst="rect">
            <a:avLst/>
          </a:prstGeom>
          <a:noFill/>
        </p:spPr>
        <p:txBody>
          <a:bodyPr vert="horz" rtlCol="0">
            <a:spAutoFit/>
          </a:bodyPr>
          <a:lstStyle/>
          <a:p>
            <a:r>
              <a:rPr lang="en-US" sz="2500" smtClean="0">
                <a:solidFill>
                  <a:srgbClr val="000000"/>
                </a:solidFill>
                <a:latin typeface="Times New Roman - 33"/>
              </a:rPr>
              <a:t>A little about myself...</a:t>
            </a:r>
            <a:endParaRPr lang="en-US" sz="2500">
              <a:solidFill>
                <a:srgbClr val="000000"/>
              </a:solidFill>
              <a:latin typeface="Times New Roman - 33"/>
            </a:endParaRPr>
          </a:p>
        </p:txBody>
      </p:sp>
      <p:sp>
        <p:nvSpPr>
          <p:cNvPr id="3" name="TextBox 2"/>
          <p:cNvSpPr txBox="1"/>
          <p:nvPr/>
        </p:nvSpPr>
        <p:spPr>
          <a:xfrm>
            <a:off x="165100" y="660400"/>
            <a:ext cx="9601200" cy="1477328"/>
          </a:xfrm>
          <a:prstGeom prst="rect">
            <a:avLst/>
          </a:prstGeom>
          <a:noFill/>
        </p:spPr>
        <p:txBody>
          <a:bodyPr vert="horz" rtlCol="0">
            <a:spAutoFit/>
          </a:bodyPr>
          <a:lstStyle/>
          <a:p>
            <a:r>
              <a:rPr lang="en-US" smtClean="0">
                <a:solidFill>
                  <a:srgbClr val="000000"/>
                </a:solidFill>
                <a:latin typeface="Arial - 24"/>
              </a:rPr>
              <a:t>I received my bachelor’s degree from Bridgewater State College, my master’s degree at Central CT State University in educational technology and a second master’s degree in Curriculum, Instruction and Assessment through Walden University.  This will be my 23rd  year working for the W.L. Public Schools and my 11th  non-consecutive year teaching third grade at South Elementary School.  I have also taught 4th , 5th, and 6th grade in the past.</a:t>
            </a:r>
            <a:endParaRPr lang="en-US">
              <a:solidFill>
                <a:srgbClr val="000000"/>
              </a:solidFill>
              <a:latin typeface="Arial - 24"/>
            </a:endParaRPr>
          </a:p>
        </p:txBody>
      </p:sp>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82550" y="4083050"/>
            <a:ext cx="2055749" cy="1735201"/>
          </a:xfrm>
          <a:prstGeom prst="rect">
            <a:avLst/>
          </a:prstGeom>
          <a:solidFill>
            <a:scrgbClr r="0" g="0" b="0">
              <a:alpha val="0"/>
            </a:scrgbClr>
          </a:solidFill>
        </p:spPr>
      </p:pic>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2571750" y="4762500"/>
            <a:ext cx="2070100" cy="2095500"/>
          </a:xfrm>
          <a:prstGeom prst="rect">
            <a:avLst/>
          </a:prstGeom>
          <a:solidFill>
            <a:scrgbClr r="0" g="0" b="0">
              <a:alpha val="0"/>
            </a:scrgbClr>
          </a:solidFill>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4991100" y="4032250"/>
            <a:ext cx="2015490" cy="1642110"/>
          </a:xfrm>
          <a:prstGeom prst="rect">
            <a:avLst/>
          </a:prstGeom>
          <a:solidFill>
            <a:scrgbClr r="0" g="0" b="0">
              <a:alpha val="0"/>
            </a:scrgbClr>
          </a:solidFill>
        </p:spPr>
      </p:pic>
      <p:pic>
        <p:nvPicPr>
          <p:cNvPr id="7" name="Picture 6"/>
          <p:cNvPicPr>
            <a:picLocks/>
          </p:cNvPicPr>
          <p:nvPr/>
        </p:nvPicPr>
        <p:blipFill>
          <a:blip r:embed="rId5">
            <a:extLst>
              <a:ext uri="{28A0092B-C50C-407E-A947-70E740481C1C}">
                <a14:useLocalDpi xmlns:a14="http://schemas.microsoft.com/office/drawing/2010/main" val="0"/>
              </a:ext>
            </a:extLst>
          </a:blip>
          <a:stretch>
            <a:fillRect/>
          </a:stretch>
        </p:blipFill>
        <p:spPr>
          <a:xfrm>
            <a:off x="7550150" y="4641850"/>
            <a:ext cx="1866900" cy="1803400"/>
          </a:xfrm>
          <a:prstGeom prst="rect">
            <a:avLst/>
          </a:prstGeom>
          <a:solidFill>
            <a:scrgbClr r="0" g="0" b="0">
              <a:alpha val="0"/>
            </a:scrgbClr>
          </a:solidFill>
        </p:spPr>
      </p:pic>
    </p:spTree>
    <p:extLst>
      <p:ext uri="{BB962C8B-B14F-4D97-AF65-F5344CB8AC3E}">
        <p14:creationId xmlns:p14="http://schemas.microsoft.com/office/powerpoint/2010/main" val="1006989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289300" y="3314700"/>
            <a:ext cx="2700645" cy="3672686"/>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342900" y="2641600"/>
            <a:ext cx="1771904" cy="2690114"/>
          </a:xfrm>
          <a:prstGeom prst="rect">
            <a:avLst/>
          </a:prstGeom>
          <a:solidFill>
            <a:scrgbClr r="0" g="0" b="0">
              <a:alpha val="0"/>
            </a:scrgbClr>
          </a:solidFill>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rot="5937600">
            <a:off x="1444879" y="3859911"/>
            <a:ext cx="2557399" cy="1727835"/>
          </a:xfrm>
          <a:prstGeom prst="rect">
            <a:avLst/>
          </a:prstGeom>
          <a:solidFill>
            <a:scrgbClr r="0" g="0" b="0">
              <a:alpha val="0"/>
            </a:scrgbClr>
          </a:solidFill>
        </p:spPr>
      </p:pic>
      <p:sp>
        <p:nvSpPr>
          <p:cNvPr id="5" name="TextBox 4"/>
          <p:cNvSpPr txBox="1"/>
          <p:nvPr/>
        </p:nvSpPr>
        <p:spPr>
          <a:xfrm>
            <a:off x="1003300" y="0"/>
            <a:ext cx="8364068" cy="692497"/>
          </a:xfrm>
          <a:prstGeom prst="rect">
            <a:avLst/>
          </a:prstGeom>
          <a:noFill/>
        </p:spPr>
        <p:txBody>
          <a:bodyPr vert="horz" rtlCol="0">
            <a:spAutoFit/>
          </a:bodyPr>
          <a:lstStyle/>
          <a:p>
            <a:r>
              <a:rPr lang="en-US" sz="3900" smtClean="0">
                <a:solidFill>
                  <a:srgbClr val="000000"/>
                </a:solidFill>
                <a:latin typeface="Times New Roman - 52"/>
              </a:rPr>
              <a:t>My family &amp; activities we like</a:t>
            </a:r>
            <a:endParaRPr lang="en-US" sz="3900">
              <a:solidFill>
                <a:srgbClr val="000000"/>
              </a:solidFill>
              <a:latin typeface="Times New Roman - 52"/>
            </a:endParaRP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914900" y="3702050"/>
            <a:ext cx="2920365" cy="1444879"/>
          </a:xfrm>
          <a:prstGeom prst="rect">
            <a:avLst/>
          </a:prstGeom>
          <a:solidFill>
            <a:scrgbClr r="0" g="0" b="0">
              <a:alpha val="0"/>
            </a:scrgbClr>
          </a:solidFill>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501900" y="850900"/>
            <a:ext cx="4346510" cy="2839621"/>
          </a:xfrm>
          <a:prstGeom prst="rect">
            <a:avLst/>
          </a:prstGeom>
          <a:solidFill>
            <a:scrgbClr r="0" g="0" b="0">
              <a:alpha val="0"/>
            </a:scrgbClr>
          </a:solidFill>
        </p:spPr>
      </p:pic>
      <p:pic>
        <p:nvPicPr>
          <p:cNvPr id="8" name="Picture 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0" y="571500"/>
            <a:ext cx="2916133" cy="2136398"/>
          </a:xfrm>
          <a:prstGeom prst="rect">
            <a:avLst/>
          </a:prstGeom>
          <a:solidFill>
            <a:scrgbClr r="0" g="0" b="0">
              <a:alpha val="0"/>
            </a:scrgbClr>
          </a:solidFill>
        </p:spPr>
      </p:pic>
      <p:pic>
        <p:nvPicPr>
          <p:cNvPr id="9" name="Picture 8"/>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816100" y="6502400"/>
            <a:ext cx="3416191" cy="2512640"/>
          </a:xfrm>
          <a:prstGeom prst="rect">
            <a:avLst/>
          </a:prstGeom>
          <a:solidFill>
            <a:scrgbClr r="0" g="0" b="0">
              <a:alpha val="0"/>
            </a:scrgbClr>
          </a:solidFill>
        </p:spPr>
      </p:pic>
      <p:pic>
        <p:nvPicPr>
          <p:cNvPr id="10" name="Picture 9"/>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331200" y="685800"/>
            <a:ext cx="1630623" cy="2329709"/>
          </a:xfrm>
          <a:prstGeom prst="rect">
            <a:avLst/>
          </a:prstGeom>
          <a:solidFill>
            <a:scrgbClr r="0" g="0" b="0">
              <a:alpha val="0"/>
            </a:scrgbClr>
          </a:solidFill>
        </p:spPr>
      </p:pic>
      <p:pic>
        <p:nvPicPr>
          <p:cNvPr id="11" name="Picture 10"/>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04800" y="5461000"/>
            <a:ext cx="1894098" cy="2599634"/>
          </a:xfrm>
          <a:prstGeom prst="rect">
            <a:avLst/>
          </a:prstGeom>
          <a:solidFill>
            <a:scrgbClr r="0" g="0" b="0">
              <a:alpha val="0"/>
            </a:scrgbClr>
          </a:solidFill>
        </p:spPr>
      </p:pic>
      <p:pic>
        <p:nvPicPr>
          <p:cNvPr id="12" name="Picture 11"/>
          <p:cNvPicPr>
            <a:picLocks/>
          </p:cNvPicPr>
          <p:nvPr/>
        </p:nvPicPr>
        <p:blipFill>
          <a:blip r:embed="rId11">
            <a:extLst>
              <a:ext uri="{28A0092B-C50C-407E-A947-70E740481C1C}">
                <a14:useLocalDpi xmlns:a14="http://schemas.microsoft.com/office/drawing/2010/main" val="0"/>
              </a:ext>
            </a:extLst>
          </a:blip>
          <a:stretch>
            <a:fillRect/>
          </a:stretch>
        </p:blipFill>
        <p:spPr>
          <a:xfrm>
            <a:off x="7658100" y="4381500"/>
            <a:ext cx="3151177" cy="4267795"/>
          </a:xfrm>
          <a:prstGeom prst="rect">
            <a:avLst/>
          </a:prstGeom>
          <a:solidFill>
            <a:scrgbClr r="0" g="0" b="0">
              <a:alpha val="0"/>
            </a:scrgbClr>
          </a:solidFill>
        </p:spPr>
      </p:pic>
      <p:pic>
        <p:nvPicPr>
          <p:cNvPr id="13" name="Picture 12"/>
          <p:cNvPicPr>
            <a:picLocks/>
          </p:cNvPicPr>
          <p:nvPr/>
        </p:nvPicPr>
        <p:blipFill>
          <a:blip r:embed="rId12">
            <a:extLst>
              <a:ext uri="{28A0092B-C50C-407E-A947-70E740481C1C}">
                <a14:useLocalDpi xmlns:a14="http://schemas.microsoft.com/office/drawing/2010/main" val="0"/>
              </a:ext>
            </a:extLst>
          </a:blip>
          <a:stretch>
            <a:fillRect/>
          </a:stretch>
        </p:blipFill>
        <p:spPr>
          <a:xfrm>
            <a:off x="6667500" y="952500"/>
            <a:ext cx="1708150" cy="1949450"/>
          </a:xfrm>
          <a:prstGeom prst="rect">
            <a:avLst/>
          </a:prstGeom>
          <a:solidFill>
            <a:scrgbClr r="0" g="0" b="0">
              <a:alpha val="0"/>
            </a:scrgbClr>
          </a:solidFill>
        </p:spPr>
      </p:pic>
      <p:pic>
        <p:nvPicPr>
          <p:cNvPr id="14" name="Picture 13"/>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7886700" y="2349500"/>
            <a:ext cx="2137111" cy="2928120"/>
          </a:xfrm>
          <a:prstGeom prst="rect">
            <a:avLst/>
          </a:prstGeom>
          <a:solidFill>
            <a:scrgbClr r="0" g="0" b="0">
              <a:alpha val="0"/>
            </a:scrgbClr>
          </a:solidFill>
        </p:spPr>
      </p:pic>
      <p:pic>
        <p:nvPicPr>
          <p:cNvPr id="15" name="Picture 14"/>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4864100" y="5930900"/>
            <a:ext cx="3438446" cy="2528484"/>
          </a:xfrm>
          <a:prstGeom prst="rect">
            <a:avLst/>
          </a:prstGeom>
          <a:solidFill>
            <a:scrgbClr r="0" g="0" b="0">
              <a:alpha val="0"/>
            </a:scrgbClr>
          </a:solidFill>
        </p:spPr>
      </p:pic>
    </p:spTree>
    <p:extLst>
      <p:ext uri="{BB962C8B-B14F-4D97-AF65-F5344CB8AC3E}">
        <p14:creationId xmlns:p14="http://schemas.microsoft.com/office/powerpoint/2010/main" val="2325185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rot="5815800">
            <a:off x="5918200" y="1629664"/>
            <a:ext cx="3985514" cy="2846959"/>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3835400" y="1003300"/>
            <a:ext cx="2663317" cy="3400806"/>
          </a:xfrm>
          <a:prstGeom prst="rect">
            <a:avLst/>
          </a:prstGeom>
          <a:solidFill>
            <a:scrgbClr r="0" g="0" b="0">
              <a:alpha val="0"/>
            </a:scrgbClr>
          </a:solidFill>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rot="21399600">
            <a:off x="508000" y="1168400"/>
            <a:ext cx="3068955" cy="4074795"/>
          </a:xfrm>
          <a:prstGeom prst="rect">
            <a:avLst/>
          </a:prstGeom>
          <a:solidFill>
            <a:scrgbClr r="0" g="0" b="0">
              <a:alpha val="0"/>
            </a:scrgbClr>
          </a:solidFill>
        </p:spPr>
      </p:pic>
      <p:sp>
        <p:nvSpPr>
          <p:cNvPr id="5" name="TextBox 4"/>
          <p:cNvSpPr txBox="1"/>
          <p:nvPr/>
        </p:nvSpPr>
        <p:spPr>
          <a:xfrm>
            <a:off x="2260600" y="304800"/>
            <a:ext cx="5328132" cy="553998"/>
          </a:xfrm>
          <a:prstGeom prst="rect">
            <a:avLst/>
          </a:prstGeom>
          <a:noFill/>
        </p:spPr>
        <p:txBody>
          <a:bodyPr vert="horz" rtlCol="0">
            <a:spAutoFit/>
          </a:bodyPr>
          <a:lstStyle/>
          <a:p>
            <a:r>
              <a:rPr lang="en-US" sz="3000" smtClean="0">
                <a:solidFill>
                  <a:srgbClr val="000000"/>
                </a:solidFill>
                <a:latin typeface="Times New Roman - 41"/>
              </a:rPr>
              <a:t>Skiing &amp; Snow boarding</a:t>
            </a:r>
            <a:endParaRPr lang="en-US" sz="3000">
              <a:solidFill>
                <a:srgbClr val="000000"/>
              </a:solidFill>
              <a:latin typeface="Times New Roman - 41"/>
            </a:endParaRP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352550" y="4781550"/>
            <a:ext cx="4719574" cy="2621026"/>
          </a:xfrm>
          <a:prstGeom prst="rect">
            <a:avLst/>
          </a:prstGeom>
          <a:solidFill>
            <a:scrgbClr r="0" g="0" b="0">
              <a:alpha val="0"/>
            </a:scrgbClr>
          </a:solidFill>
        </p:spPr>
      </p:pic>
      <p:pic>
        <p:nvPicPr>
          <p:cNvPr id="7" name="Picture 6"/>
          <p:cNvPicPr>
            <a:picLocks/>
          </p:cNvPicPr>
          <p:nvPr/>
        </p:nvPicPr>
        <p:blipFill>
          <a:blip r:embed="rId6">
            <a:extLst>
              <a:ext uri="{28A0092B-C50C-407E-A947-70E740481C1C}">
                <a14:useLocalDpi xmlns:a14="http://schemas.microsoft.com/office/drawing/2010/main" val="0"/>
              </a:ext>
            </a:extLst>
          </a:blip>
          <a:stretch>
            <a:fillRect/>
          </a:stretch>
        </p:blipFill>
        <p:spPr>
          <a:xfrm>
            <a:off x="6540500" y="4902200"/>
            <a:ext cx="2971800" cy="2349500"/>
          </a:xfrm>
          <a:prstGeom prst="rect">
            <a:avLst/>
          </a:prstGeom>
          <a:solidFill>
            <a:scrgbClr r="0" g="0" b="0">
              <a:alpha val="0"/>
            </a:scrgbClr>
          </a:solidFill>
        </p:spPr>
      </p:pic>
    </p:spTree>
    <p:extLst>
      <p:ext uri="{BB962C8B-B14F-4D97-AF65-F5344CB8AC3E}">
        <p14:creationId xmlns:p14="http://schemas.microsoft.com/office/powerpoint/2010/main" val="1864711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4E1"/>
        </a:solidFill>
        <a:effectLst/>
      </p:bgPr>
    </p:bg>
    <p:spTree>
      <p:nvGrpSpPr>
        <p:cNvPr id="1" name=""/>
        <p:cNvGrpSpPr/>
        <p:nvPr/>
      </p:nvGrpSpPr>
      <p:grpSpPr>
        <a:xfrm>
          <a:off x="0" y="0"/>
          <a:ext cx="0" cy="0"/>
          <a:chOff x="0" y="0"/>
          <a:chExt cx="0" cy="0"/>
        </a:xfrm>
      </p:grpSpPr>
      <p:sp>
        <p:nvSpPr>
          <p:cNvPr id="2" name="TextBox 1"/>
          <p:cNvSpPr txBox="1"/>
          <p:nvPr/>
        </p:nvSpPr>
        <p:spPr>
          <a:xfrm>
            <a:off x="3302000" y="50800"/>
            <a:ext cx="6508750" cy="400110"/>
          </a:xfrm>
          <a:prstGeom prst="rect">
            <a:avLst/>
          </a:prstGeom>
          <a:noFill/>
        </p:spPr>
        <p:txBody>
          <a:bodyPr vert="horz" rtlCol="0">
            <a:spAutoFit/>
          </a:bodyPr>
          <a:lstStyle/>
          <a:p>
            <a:r>
              <a:rPr lang="en-US" sz="2000" smtClean="0">
                <a:solidFill>
                  <a:srgbClr val="000000"/>
                </a:solidFill>
                <a:latin typeface="Arial - 27"/>
              </a:rPr>
              <a:t>  SES Code of Character</a:t>
            </a:r>
            <a:endParaRPr lang="en-US" sz="2000">
              <a:solidFill>
                <a:srgbClr val="000000"/>
              </a:solidFill>
              <a:latin typeface="Arial - 27"/>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31800" y="2425700"/>
            <a:ext cx="2779014" cy="1987296"/>
          </a:xfrm>
          <a:prstGeom prst="rect">
            <a:avLst/>
          </a:prstGeom>
          <a:solidFill>
            <a:scrgbClr r="0" g="0" b="0">
              <a:alpha val="0"/>
            </a:scrgbClr>
          </a:solidFill>
        </p:spPr>
      </p:pic>
      <p:pic>
        <p:nvPicPr>
          <p:cNvPr id="4" name="Picture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553200" y="2432050"/>
            <a:ext cx="3089275" cy="1962912"/>
          </a:xfrm>
          <a:prstGeom prst="rect">
            <a:avLst/>
          </a:prstGeom>
          <a:solidFill>
            <a:scrgbClr r="0" g="0" b="0">
              <a:alpha val="0"/>
            </a:scrgbClr>
          </a:solidFill>
        </p:spPr>
      </p:pic>
      <p:pic>
        <p:nvPicPr>
          <p:cNvPr id="5" name="Picture 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82600" y="4584700"/>
            <a:ext cx="2725039" cy="2003171"/>
          </a:xfrm>
          <a:prstGeom prst="rect">
            <a:avLst/>
          </a:prstGeom>
          <a:solidFill>
            <a:scrgbClr r="0" g="0" b="0">
              <a:alpha val="0"/>
            </a:scrgbClr>
          </a:solidFill>
        </p:spPr>
      </p:pic>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667500" y="4470400"/>
            <a:ext cx="2772283" cy="2121027"/>
          </a:xfrm>
          <a:prstGeom prst="rect">
            <a:avLst/>
          </a:prstGeom>
          <a:solidFill>
            <a:scrgbClr r="0" g="0" b="0">
              <a:alpha val="0"/>
            </a:scrgbClr>
          </a:solidFill>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327400" y="3422650"/>
            <a:ext cx="3088259" cy="2014601"/>
          </a:xfrm>
          <a:prstGeom prst="rect">
            <a:avLst/>
          </a:prstGeom>
          <a:solidFill>
            <a:scrgbClr r="0" g="0" b="0">
              <a:alpha val="0"/>
            </a:scrgbClr>
          </a:solidFill>
        </p:spPr>
      </p:pic>
      <p:sp>
        <p:nvSpPr>
          <p:cNvPr id="8" name="TextBox 7"/>
          <p:cNvSpPr txBox="1"/>
          <p:nvPr/>
        </p:nvSpPr>
        <p:spPr>
          <a:xfrm>
            <a:off x="1092200" y="1054100"/>
            <a:ext cx="8523209" cy="338554"/>
          </a:xfrm>
          <a:prstGeom prst="rect">
            <a:avLst/>
          </a:prstGeom>
          <a:noFill/>
        </p:spPr>
        <p:txBody>
          <a:bodyPr vert="horz" rtlCol="0">
            <a:spAutoFit/>
          </a:bodyPr>
          <a:lstStyle/>
          <a:p>
            <a:pPr algn="ctr"/>
            <a:r>
              <a:rPr lang="en-US" sz="1600" smtClean="0">
                <a:solidFill>
                  <a:srgbClr val="000000"/>
                </a:solidFill>
                <a:latin typeface="Arial - 21"/>
              </a:rPr>
              <a:t>One way that we teach these traits is through our CREW meetings.</a:t>
            </a:r>
            <a:endParaRPr lang="en-US" sz="1600">
              <a:solidFill>
                <a:srgbClr val="000000"/>
              </a:solidFill>
              <a:latin typeface="Arial - 21"/>
            </a:endParaRPr>
          </a:p>
        </p:txBody>
      </p:sp>
      <p:pic>
        <p:nvPicPr>
          <p:cNvPr id="9" name="Picture 8"/>
          <p:cNvPicPr>
            <a:picLocks/>
          </p:cNvPicPr>
          <p:nvPr/>
        </p:nvPicPr>
        <p:blipFill>
          <a:blip r:embed="rId7">
            <a:extLst>
              <a:ext uri="{28A0092B-C50C-407E-A947-70E740481C1C}">
                <a14:useLocalDpi xmlns:a14="http://schemas.microsoft.com/office/drawing/2010/main" val="0"/>
              </a:ext>
            </a:extLst>
          </a:blip>
          <a:stretch>
            <a:fillRect/>
          </a:stretch>
        </p:blipFill>
        <p:spPr>
          <a:xfrm>
            <a:off x="3689350" y="2051050"/>
            <a:ext cx="1117727" cy="1083183"/>
          </a:xfrm>
          <a:prstGeom prst="rect">
            <a:avLst/>
          </a:prstGeom>
          <a:solidFill>
            <a:scrgbClr r="0" g="0" b="0">
              <a:alpha val="0"/>
            </a:scrgbClr>
          </a:solidFill>
        </p:spPr>
      </p:pic>
      <p:sp>
        <p:nvSpPr>
          <p:cNvPr id="10" name="Freeform 9"/>
          <p:cNvSpPr/>
          <p:nvPr/>
        </p:nvSpPr>
        <p:spPr>
          <a:xfrm>
            <a:off x="1074763" y="457476"/>
            <a:ext cx="8428102" cy="2463328"/>
          </a:xfrm>
          <a:custGeom>
            <a:avLst/>
            <a:gdLst/>
            <a:ahLst/>
            <a:cxnLst/>
            <a:rect l="0" t="0" r="0" b="0"/>
            <a:pathLst>
              <a:path w="8428102" h="2463328">
                <a:moveTo>
                  <a:pt x="310569" y="474746"/>
                </a:moveTo>
                <a:lnTo>
                  <a:pt x="576113" y="375235"/>
                </a:lnTo>
                <a:lnTo>
                  <a:pt x="965190" y="281343"/>
                </a:lnTo>
                <a:lnTo>
                  <a:pt x="1503204" y="185138"/>
                </a:lnTo>
                <a:lnTo>
                  <a:pt x="2152052" y="110090"/>
                </a:lnTo>
                <a:lnTo>
                  <a:pt x="2747791" y="62814"/>
                </a:lnTo>
                <a:lnTo>
                  <a:pt x="3473993" y="22150"/>
                </a:lnTo>
                <a:lnTo>
                  <a:pt x="4223287" y="1652"/>
                </a:lnTo>
                <a:lnTo>
                  <a:pt x="4823644" y="0"/>
                </a:lnTo>
                <a:lnTo>
                  <a:pt x="5596026" y="11901"/>
                </a:lnTo>
                <a:lnTo>
                  <a:pt x="6160595" y="45953"/>
                </a:lnTo>
                <a:lnTo>
                  <a:pt x="6812906" y="108106"/>
                </a:lnTo>
                <a:lnTo>
                  <a:pt x="7464063" y="222164"/>
                </a:lnTo>
                <a:lnTo>
                  <a:pt x="7768861" y="301509"/>
                </a:lnTo>
                <a:lnTo>
                  <a:pt x="8011313" y="384491"/>
                </a:lnTo>
                <a:lnTo>
                  <a:pt x="8204120" y="481359"/>
                </a:lnTo>
                <a:lnTo>
                  <a:pt x="8349594" y="592442"/>
                </a:lnTo>
                <a:lnTo>
                  <a:pt x="8428101" y="746833"/>
                </a:lnTo>
                <a:lnTo>
                  <a:pt x="8407320" y="873455"/>
                </a:lnTo>
                <a:lnTo>
                  <a:pt x="8293017" y="1025531"/>
                </a:lnTo>
                <a:lnTo>
                  <a:pt x="8104833" y="1135952"/>
                </a:lnTo>
                <a:lnTo>
                  <a:pt x="7871613" y="1230837"/>
                </a:lnTo>
                <a:lnTo>
                  <a:pt x="7609535" y="1306545"/>
                </a:lnTo>
                <a:lnTo>
                  <a:pt x="7247012" y="1390187"/>
                </a:lnTo>
                <a:lnTo>
                  <a:pt x="6797898" y="1447052"/>
                </a:lnTo>
                <a:lnTo>
                  <a:pt x="6332620" y="1480774"/>
                </a:lnTo>
                <a:lnTo>
                  <a:pt x="5825781" y="1493667"/>
                </a:lnTo>
                <a:lnTo>
                  <a:pt x="5840789" y="1629874"/>
                </a:lnTo>
                <a:lnTo>
                  <a:pt x="5740344" y="1768398"/>
                </a:lnTo>
                <a:lnTo>
                  <a:pt x="5566010" y="1921136"/>
                </a:lnTo>
                <a:lnTo>
                  <a:pt x="5323557" y="2051395"/>
                </a:lnTo>
                <a:lnTo>
                  <a:pt x="4950643" y="2209754"/>
                </a:lnTo>
                <a:lnTo>
                  <a:pt x="4662010" y="2300339"/>
                </a:lnTo>
                <a:lnTo>
                  <a:pt x="4308723" y="2386958"/>
                </a:lnTo>
                <a:lnTo>
                  <a:pt x="3896553" y="2463327"/>
                </a:lnTo>
                <a:lnTo>
                  <a:pt x="4278704" y="2291413"/>
                </a:lnTo>
                <a:lnTo>
                  <a:pt x="4704727" y="2066933"/>
                </a:lnTo>
                <a:lnTo>
                  <a:pt x="4864053" y="1940312"/>
                </a:lnTo>
                <a:lnTo>
                  <a:pt x="4961034" y="1806749"/>
                </a:lnTo>
                <a:lnTo>
                  <a:pt x="4972580" y="1696988"/>
                </a:lnTo>
                <a:lnTo>
                  <a:pt x="4911389" y="1600121"/>
                </a:lnTo>
                <a:lnTo>
                  <a:pt x="4780927" y="1494329"/>
                </a:lnTo>
                <a:lnTo>
                  <a:pt x="3911564" y="1482756"/>
                </a:lnTo>
                <a:lnTo>
                  <a:pt x="3232696" y="1460276"/>
                </a:lnTo>
                <a:lnTo>
                  <a:pt x="2583848" y="1423910"/>
                </a:lnTo>
                <a:lnTo>
                  <a:pt x="2127805" y="1385228"/>
                </a:lnTo>
                <a:lnTo>
                  <a:pt x="1626738" y="1327043"/>
                </a:lnTo>
                <a:lnTo>
                  <a:pt x="1241124" y="1276790"/>
                </a:lnTo>
                <a:lnTo>
                  <a:pt x="815100" y="1191496"/>
                </a:lnTo>
                <a:lnTo>
                  <a:pt x="374069" y="1061899"/>
                </a:lnTo>
                <a:lnTo>
                  <a:pt x="206661" y="1001067"/>
                </a:lnTo>
                <a:lnTo>
                  <a:pt x="84280" y="933293"/>
                </a:lnTo>
                <a:lnTo>
                  <a:pt x="0" y="847998"/>
                </a:lnTo>
                <a:lnTo>
                  <a:pt x="8082" y="740552"/>
                </a:lnTo>
                <a:lnTo>
                  <a:pt x="28863" y="658232"/>
                </a:lnTo>
                <a:lnTo>
                  <a:pt x="150090" y="559381"/>
                </a:lnTo>
                <a:close/>
              </a:path>
            </a:pathLst>
          </a:custGeom>
          <a:solidFill>
            <a:schemeClr val="accent1">
              <a:alpha val="1000"/>
            </a:schemeClr>
          </a:solidFill>
          <a:ln w="38100" cap="flat" cmpd="sng" algn="ctr">
            <a:solidFill>
              <a:srgbClr val="0000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51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3FE"/>
        </a:solidFill>
        <a:effectLst/>
      </p:bgPr>
    </p:bg>
    <p:spTree>
      <p:nvGrpSpPr>
        <p:cNvPr id="1" name=""/>
        <p:cNvGrpSpPr/>
        <p:nvPr/>
      </p:nvGrpSpPr>
      <p:grpSpPr>
        <a:xfrm>
          <a:off x="0" y="0"/>
          <a:ext cx="0" cy="0"/>
          <a:chOff x="0" y="0"/>
          <a:chExt cx="0" cy="0"/>
        </a:xfrm>
      </p:grpSpPr>
      <p:sp>
        <p:nvSpPr>
          <p:cNvPr id="2" name="TextBox 1"/>
          <p:cNvSpPr txBox="1"/>
          <p:nvPr/>
        </p:nvSpPr>
        <p:spPr>
          <a:xfrm>
            <a:off x="3073400" y="0"/>
            <a:ext cx="3323590" cy="677108"/>
          </a:xfrm>
          <a:prstGeom prst="rect">
            <a:avLst/>
          </a:prstGeom>
          <a:noFill/>
        </p:spPr>
        <p:txBody>
          <a:bodyPr vert="horz" rtlCol="0">
            <a:spAutoFit/>
          </a:bodyPr>
          <a:lstStyle/>
          <a:p>
            <a:r>
              <a:rPr lang="en-US" sz="3800" smtClean="0">
                <a:solidFill>
                  <a:srgbClr val="000000"/>
                </a:solidFill>
                <a:latin typeface="Times New Roman - 51"/>
              </a:rPr>
              <a:t>Homework</a:t>
            </a:r>
            <a:endParaRPr lang="en-US" sz="3800">
              <a:solidFill>
                <a:srgbClr val="000000"/>
              </a:solidFill>
              <a:latin typeface="Times New Roman - 51"/>
            </a:endParaRPr>
          </a:p>
        </p:txBody>
      </p:sp>
      <p:sp>
        <p:nvSpPr>
          <p:cNvPr id="3" name="TextBox 2"/>
          <p:cNvSpPr txBox="1"/>
          <p:nvPr/>
        </p:nvSpPr>
        <p:spPr>
          <a:xfrm>
            <a:off x="673100" y="774700"/>
            <a:ext cx="8082153" cy="1323439"/>
          </a:xfrm>
          <a:prstGeom prst="rect">
            <a:avLst/>
          </a:prstGeom>
          <a:noFill/>
        </p:spPr>
        <p:txBody>
          <a:bodyPr vert="horz" rtlCol="0">
            <a:spAutoFit/>
          </a:bodyPr>
          <a:lstStyle/>
          <a:p>
            <a:r>
              <a:rPr lang="en-US" sz="2000" smtClean="0">
                <a:solidFill>
                  <a:srgbClr val="000000"/>
                </a:solidFill>
                <a:latin typeface="Times New Roman - 27"/>
              </a:rPr>
              <a:t>Homework is organized on the weekly "Homework Plan."  Students are expected to have it every day to write the math homework that they chose for the week and their home reading and school reading on the reading log.</a:t>
            </a:r>
            <a:endParaRPr lang="en-US" sz="2000">
              <a:solidFill>
                <a:srgbClr val="000000"/>
              </a:solidFill>
              <a:latin typeface="Times New Roman - 27"/>
            </a:endParaRPr>
          </a:p>
        </p:txBody>
      </p:sp>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8750300" y="444500"/>
            <a:ext cx="1320800" cy="2159000"/>
          </a:xfrm>
          <a:prstGeom prst="rect">
            <a:avLst/>
          </a:prstGeom>
          <a:solidFill>
            <a:scrgbClr r="0" g="0" b="0">
              <a:alpha val="0"/>
            </a:scrgbClr>
          </a:solidFill>
        </p:spPr>
      </p:pic>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5422900" y="3435350"/>
            <a:ext cx="4135219" cy="3169867"/>
          </a:xfrm>
          <a:prstGeom prst="rect">
            <a:avLst/>
          </a:prstGeom>
          <a:solidFill>
            <a:scrgbClr r="0" g="0" b="0">
              <a:alpha val="0"/>
            </a:scrgbClr>
          </a:solidFill>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812800" y="3390900"/>
            <a:ext cx="4357124" cy="3208311"/>
          </a:xfrm>
          <a:prstGeom prst="rect">
            <a:avLst/>
          </a:prstGeom>
          <a:solidFill>
            <a:scrgbClr r="0" g="0" b="0">
              <a:alpha val="0"/>
            </a:scrgbClr>
          </a:solidFill>
        </p:spPr>
      </p:pic>
      <p:sp>
        <p:nvSpPr>
          <p:cNvPr id="7" name="TextBox 6"/>
          <p:cNvSpPr txBox="1"/>
          <p:nvPr/>
        </p:nvSpPr>
        <p:spPr>
          <a:xfrm>
            <a:off x="6314901" y="2844800"/>
            <a:ext cx="2714799" cy="507831"/>
          </a:xfrm>
          <a:prstGeom prst="rect">
            <a:avLst/>
          </a:prstGeom>
          <a:noFill/>
        </p:spPr>
        <p:txBody>
          <a:bodyPr vert="horz" rtlCol="0">
            <a:spAutoFit/>
          </a:bodyPr>
          <a:lstStyle/>
          <a:p>
            <a:r>
              <a:rPr lang="en-US" sz="2700" smtClean="0">
                <a:solidFill>
                  <a:srgbClr val="000000"/>
                </a:solidFill>
                <a:latin typeface="Arial - 36"/>
              </a:rPr>
              <a:t>Math HW</a:t>
            </a:r>
            <a:endParaRPr lang="en-US" sz="2700">
              <a:solidFill>
                <a:srgbClr val="000000"/>
              </a:solidFill>
              <a:latin typeface="Arial - 36"/>
            </a:endParaRPr>
          </a:p>
        </p:txBody>
      </p:sp>
      <p:sp>
        <p:nvSpPr>
          <p:cNvPr id="8" name="TextBox 7"/>
          <p:cNvSpPr txBox="1"/>
          <p:nvPr/>
        </p:nvSpPr>
        <p:spPr>
          <a:xfrm>
            <a:off x="1498600" y="2921000"/>
            <a:ext cx="3048000" cy="507831"/>
          </a:xfrm>
          <a:prstGeom prst="rect">
            <a:avLst/>
          </a:prstGeom>
          <a:noFill/>
        </p:spPr>
        <p:txBody>
          <a:bodyPr vert="horz" rtlCol="0">
            <a:spAutoFit/>
          </a:bodyPr>
          <a:lstStyle/>
          <a:p>
            <a:r>
              <a:rPr lang="en-US" sz="2700" smtClean="0">
                <a:solidFill>
                  <a:srgbClr val="000000"/>
                </a:solidFill>
                <a:latin typeface="Arial - 36"/>
              </a:rPr>
              <a:t>Reading Log</a:t>
            </a:r>
            <a:endParaRPr lang="en-US" sz="2700">
              <a:solidFill>
                <a:srgbClr val="000000"/>
              </a:solidFill>
              <a:latin typeface="Arial - 36"/>
            </a:endParaRPr>
          </a:p>
        </p:txBody>
      </p:sp>
      <p:sp>
        <p:nvSpPr>
          <p:cNvPr id="9" name="TextBox 8"/>
          <p:cNvSpPr txBox="1"/>
          <p:nvPr/>
        </p:nvSpPr>
        <p:spPr>
          <a:xfrm>
            <a:off x="368300" y="6432550"/>
            <a:ext cx="9588500" cy="861774"/>
          </a:xfrm>
          <a:prstGeom prst="rect">
            <a:avLst/>
          </a:prstGeom>
          <a:noFill/>
        </p:spPr>
        <p:txBody>
          <a:bodyPr vert="horz" rtlCol="0">
            <a:spAutoFit/>
          </a:bodyPr>
          <a:lstStyle/>
          <a:p>
            <a:endParaRPr lang="en-US" smtClean="0"/>
          </a:p>
          <a:p>
            <a:r>
              <a:rPr lang="en-US" smtClean="0"/>
              <a:t>*</a:t>
            </a:r>
            <a:r>
              <a:rPr lang="en-US" sz="1400" smtClean="0">
                <a:solidFill>
                  <a:srgbClr val="4B0082"/>
                </a:solidFill>
                <a:latin typeface="Times New Roman - 19"/>
              </a:rPr>
              <a:t>*Please remember to </a:t>
            </a:r>
            <a:r>
              <a:rPr lang="en-US" sz="1400" b="1" u="sng" smtClean="0">
                <a:solidFill>
                  <a:srgbClr val="4B0082"/>
                </a:solidFill>
                <a:latin typeface="Times New Roman - 19"/>
              </a:rPr>
              <a:t>sign your child's HW Plan, and log</a:t>
            </a:r>
            <a:r>
              <a:rPr lang="en-US" sz="1400" smtClean="0">
                <a:solidFill>
                  <a:srgbClr val="4B0082"/>
                </a:solidFill>
                <a:latin typeface="Times New Roman - 19"/>
              </a:rPr>
              <a:t> every night this month.  After that, I will only check those students who struggle with organizing their planners and homework.</a:t>
            </a:r>
            <a:endParaRPr lang="en-US" sz="1400">
              <a:solidFill>
                <a:srgbClr val="4B0082"/>
              </a:solidFill>
              <a:latin typeface="Times New Roman - 19"/>
            </a:endParaRPr>
          </a:p>
        </p:txBody>
      </p:sp>
    </p:spTree>
    <p:extLst>
      <p:ext uri="{BB962C8B-B14F-4D97-AF65-F5344CB8AC3E}">
        <p14:creationId xmlns:p14="http://schemas.microsoft.com/office/powerpoint/2010/main" val="1546417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3"/>
          <p:cNvGrpSpPr/>
          <p:nvPr/>
        </p:nvGrpSpPr>
        <p:grpSpPr>
          <a:xfrm>
            <a:off x="6584950" y="4629150"/>
            <a:ext cx="3281553" cy="2100580"/>
            <a:chOff x="6584950" y="4629150"/>
            <a:chExt cx="3281553" cy="210058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7962900" y="5702300"/>
              <a:ext cx="1903603" cy="1027430"/>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flipH="1">
              <a:off x="6584950" y="4629150"/>
              <a:ext cx="1818386" cy="1150747"/>
            </a:xfrm>
            <a:prstGeom prst="rect">
              <a:avLst/>
            </a:prstGeom>
            <a:solidFill>
              <a:scrgbClr r="0" g="0" b="0">
                <a:alpha val="0"/>
              </a:scrgbClr>
            </a:solidFill>
          </p:spPr>
        </p:pic>
      </p:grpSp>
      <p:sp>
        <p:nvSpPr>
          <p:cNvPr id="5" name="TextBox 4"/>
          <p:cNvSpPr txBox="1"/>
          <p:nvPr/>
        </p:nvSpPr>
        <p:spPr>
          <a:xfrm>
            <a:off x="889000" y="508000"/>
            <a:ext cx="8953500" cy="569387"/>
          </a:xfrm>
          <a:prstGeom prst="rect">
            <a:avLst/>
          </a:prstGeom>
          <a:noFill/>
        </p:spPr>
        <p:txBody>
          <a:bodyPr vert="horz" rtlCol="0">
            <a:spAutoFit/>
          </a:bodyPr>
          <a:lstStyle/>
          <a:p>
            <a:r>
              <a:rPr lang="en-US" sz="3100" smtClean="0">
                <a:solidFill>
                  <a:srgbClr val="000000"/>
                </a:solidFill>
                <a:latin typeface="Arial - 41"/>
              </a:rPr>
              <a:t>Portfolios/Student-Led Conferences</a:t>
            </a:r>
            <a:endParaRPr lang="en-US" sz="3100">
              <a:solidFill>
                <a:srgbClr val="000000"/>
              </a:solidFill>
              <a:latin typeface="Arial - 41"/>
            </a:endParaRPr>
          </a:p>
        </p:txBody>
      </p:sp>
      <p:sp>
        <p:nvSpPr>
          <p:cNvPr id="6" name="TextBox 5"/>
          <p:cNvSpPr txBox="1"/>
          <p:nvPr/>
        </p:nvSpPr>
        <p:spPr>
          <a:xfrm>
            <a:off x="304800" y="1346200"/>
            <a:ext cx="5981700" cy="2631490"/>
          </a:xfrm>
          <a:prstGeom prst="rect">
            <a:avLst/>
          </a:prstGeom>
          <a:noFill/>
        </p:spPr>
        <p:txBody>
          <a:bodyPr vert="horz" rtlCol="0">
            <a:spAutoFit/>
          </a:bodyPr>
          <a:lstStyle/>
          <a:p>
            <a:r>
              <a:rPr lang="en-US" sz="1100" smtClean="0">
                <a:solidFill>
                  <a:srgbClr val="000000"/>
                </a:solidFill>
                <a:latin typeface="Arial - 14"/>
              </a:rPr>
              <a:t>Students collect and reflect upon work looking for growth.   This allows  ​students to take ownership of learning.  With this knowledge the  ​students will help set goals, develop and evaluate plans as they work  ​towards showing mastery of Third Grade Standards.  </a:t>
            </a:r>
          </a:p>
          <a:p>
            <a:endParaRPr lang="en-US" sz="1100" smtClean="0">
              <a:solidFill>
                <a:srgbClr val="000000"/>
              </a:solidFill>
              <a:latin typeface="Arial - 14"/>
            </a:endParaRPr>
          </a:p>
          <a:p>
            <a:r>
              <a:rPr lang="en-US" sz="1100" smtClean="0">
                <a:solidFill>
                  <a:srgbClr val="000000"/>
                </a:solidFill>
                <a:latin typeface="Arial - 14"/>
              </a:rPr>
              <a:t>Students need to know:</a:t>
            </a:r>
          </a:p>
          <a:p>
            <a:r>
              <a:rPr lang="en-US" sz="1100" smtClean="0">
                <a:solidFill>
                  <a:srgbClr val="000000"/>
                </a:solidFill>
                <a:latin typeface="Arial - 14"/>
              </a:rPr>
              <a:t>√ expectations for the Unit, Trimester, End of Third Grade;</a:t>
            </a:r>
          </a:p>
          <a:p>
            <a:r>
              <a:rPr lang="en-US" sz="1100" smtClean="0">
                <a:solidFill>
                  <a:srgbClr val="000000"/>
                </a:solidFill>
                <a:latin typeface="Arial - 14"/>
              </a:rPr>
              <a:t>√strengths;</a:t>
            </a:r>
          </a:p>
          <a:p>
            <a:r>
              <a:rPr lang="en-US" sz="1100" smtClean="0">
                <a:solidFill>
                  <a:srgbClr val="000000"/>
                </a:solidFill>
                <a:latin typeface="Arial - 14"/>
              </a:rPr>
              <a:t>√areas they are working to develop;</a:t>
            </a:r>
          </a:p>
          <a:p>
            <a:r>
              <a:rPr lang="en-US" sz="1100" smtClean="0">
                <a:solidFill>
                  <a:srgbClr val="000000"/>
                </a:solidFill>
                <a:latin typeface="Arial - 14"/>
              </a:rPr>
              <a:t>√strategies that work/do not work;</a:t>
            </a:r>
          </a:p>
          <a:p>
            <a:r>
              <a:rPr lang="en-US" sz="1100" smtClean="0">
                <a:solidFill>
                  <a:srgbClr val="000000"/>
                </a:solidFill>
                <a:latin typeface="Arial - 14"/>
              </a:rPr>
              <a:t>   next steps</a:t>
            </a:r>
          </a:p>
          <a:p>
            <a:endParaRPr lang="en-US" sz="1100" smtClean="0">
              <a:solidFill>
                <a:srgbClr val="000000"/>
              </a:solidFill>
              <a:latin typeface="Arial - 14"/>
            </a:endParaRPr>
          </a:p>
          <a:p>
            <a:endParaRPr lang="en-US" sz="1100" smtClean="0">
              <a:solidFill>
                <a:srgbClr val="000000"/>
              </a:solidFill>
              <a:latin typeface="Arial - 14"/>
            </a:endParaRPr>
          </a:p>
          <a:p>
            <a:endParaRPr lang="en-US" sz="1100" smtClean="0">
              <a:solidFill>
                <a:srgbClr val="000000"/>
              </a:solidFill>
              <a:latin typeface="Arial - 14"/>
            </a:endParaRPr>
          </a:p>
          <a:p>
            <a:endParaRPr lang="en-US" sz="1100" smtClean="0">
              <a:solidFill>
                <a:srgbClr val="000000"/>
              </a:solidFill>
              <a:latin typeface="Arial - 14"/>
            </a:endParaRPr>
          </a:p>
          <a:p>
            <a:endParaRPr lang="en-US" sz="1100">
              <a:solidFill>
                <a:srgbClr val="000000"/>
              </a:solidFill>
              <a:latin typeface="Arial - 14"/>
            </a:endParaRPr>
          </a:p>
        </p:txBody>
      </p:sp>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254000" y="4724400"/>
            <a:ext cx="4707382" cy="1563751"/>
          </a:xfrm>
          <a:prstGeom prst="rect">
            <a:avLst/>
          </a:prstGeom>
          <a:solidFill>
            <a:scrgbClr r="0" g="0" b="0">
              <a:alpha val="0"/>
            </a:scrgbClr>
          </a:solidFill>
        </p:spPr>
      </p:pic>
      <p:cxnSp>
        <p:nvCxnSpPr>
          <p:cNvPr id="8" name="Straight Connector 7"/>
          <p:cNvCxnSpPr/>
          <p:nvPr/>
        </p:nvCxnSpPr>
        <p:spPr>
          <a:xfrm>
            <a:off x="5035550" y="5791200"/>
            <a:ext cx="1117600" cy="0"/>
          </a:xfrm>
          <a:prstGeom prst="line">
            <a:avLst/>
          </a:prstGeom>
          <a:ln w="127000" cap="flat" cmpd="sng" algn="ctr">
            <a:solidFill>
              <a:srgbClr val="FF0000"/>
            </a:solidFill>
            <a:prstDash val="solid"/>
            <a:miter lim="800000"/>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95450" y="4572000"/>
            <a:ext cx="1803400" cy="1727200"/>
          </a:xfrm>
          <a:prstGeom prst="line">
            <a:avLst/>
          </a:prstGeom>
          <a:ln w="38100" cap="flat" cmpd="sng" algn="ctr">
            <a:solidFill>
              <a:srgbClr val="32CD32"/>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16050" y="4597400"/>
            <a:ext cx="2146300" cy="1651000"/>
          </a:xfrm>
          <a:prstGeom prst="line">
            <a:avLst/>
          </a:prstGeom>
          <a:ln w="38100" cap="flat" cmpd="sng" algn="ctr">
            <a:solidFill>
              <a:srgbClr val="32CD32"/>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050720">
            <a:off x="252152" y="4406900"/>
            <a:ext cx="353943" cy="123063"/>
          </a:xfrm>
          <a:prstGeom prst="rect">
            <a:avLst/>
          </a:prstGeom>
          <a:noFill/>
        </p:spPr>
        <p:txBody>
          <a:bodyPr vert="eaVert" rtlCol="0">
            <a:spAutoFit/>
          </a:bodyPr>
          <a:lstStyle/>
          <a:p>
            <a:pPr algn="r"/>
            <a:r>
              <a:rPr lang="en-US" sz="1100" smtClean="0">
                <a:solidFill>
                  <a:srgbClr val="000000"/>
                </a:solidFill>
                <a:latin typeface="Arial - 15"/>
              </a:rPr>
              <a:t>√</a:t>
            </a:r>
            <a:endParaRPr lang="en-US" sz="1100">
              <a:solidFill>
                <a:srgbClr val="000000"/>
              </a:solidFill>
              <a:latin typeface="Arial - 15"/>
            </a:endParaRPr>
          </a:p>
        </p:txBody>
      </p:sp>
      <p:pic>
        <p:nvPicPr>
          <p:cNvPr id="12" name="Picture 11"/>
          <p:cNvPicPr>
            <a:picLocks/>
          </p:cNvPicPr>
          <p:nvPr/>
        </p:nvPicPr>
        <p:blipFill>
          <a:blip r:embed="rId5">
            <a:extLst>
              <a:ext uri="{28A0092B-C50C-407E-A947-70E740481C1C}">
                <a14:useLocalDpi xmlns:a14="http://schemas.microsoft.com/office/drawing/2010/main" val="0"/>
              </a:ext>
            </a:extLst>
          </a:blip>
          <a:stretch>
            <a:fillRect/>
          </a:stretch>
        </p:blipFill>
        <p:spPr>
          <a:xfrm>
            <a:off x="6388100" y="1498600"/>
            <a:ext cx="3327400" cy="3035300"/>
          </a:xfrm>
          <a:prstGeom prst="rect">
            <a:avLst/>
          </a:prstGeom>
          <a:solidFill>
            <a:scrgbClr r="0" g="0" b="0">
              <a:alpha val="0"/>
            </a:scrgbClr>
          </a:solidFill>
        </p:spPr>
      </p:pic>
    </p:spTree>
    <p:extLst>
      <p:ext uri="{BB962C8B-B14F-4D97-AF65-F5344CB8AC3E}">
        <p14:creationId xmlns:p14="http://schemas.microsoft.com/office/powerpoint/2010/main" val="69082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31800" y="1181100"/>
            <a:ext cx="9550400" cy="4555093"/>
          </a:xfrm>
          <a:prstGeom prst="rect">
            <a:avLst/>
          </a:prstGeom>
          <a:noFill/>
        </p:spPr>
        <p:txBody>
          <a:bodyPr vert="horz" rtlCol="0">
            <a:spAutoFit/>
          </a:bodyPr>
          <a:lstStyle/>
          <a:p>
            <a:r>
              <a:rPr lang="en-US" sz="3100" smtClean="0">
                <a:solidFill>
                  <a:srgbClr val="000000"/>
                </a:solidFill>
                <a:latin typeface="Arial - 42"/>
              </a:rPr>
              <a:t>Snack - any time!</a:t>
            </a:r>
          </a:p>
          <a:p>
            <a:r>
              <a:rPr lang="en-US" sz="3100" smtClean="0">
                <a:solidFill>
                  <a:srgbClr val="000000"/>
                </a:solidFill>
                <a:latin typeface="Arial - 42"/>
              </a:rPr>
              <a:t>H</a:t>
            </a:r>
            <a:r>
              <a:rPr lang="en-US" sz="1300" smtClean="0">
                <a:solidFill>
                  <a:srgbClr val="000000"/>
                </a:solidFill>
                <a:latin typeface="Arial - 18"/>
              </a:rPr>
              <a:t>ealthy Choices (Fruit, veggies, crackers and cheese, granola bars, dry cereal...)</a:t>
            </a:r>
          </a:p>
          <a:p>
            <a:r>
              <a:rPr lang="en-US" sz="1300" smtClean="0">
                <a:solidFill>
                  <a:srgbClr val="000000"/>
                </a:solidFill>
                <a:latin typeface="Arial - 18"/>
              </a:rPr>
              <a:t>T</a:t>
            </a:r>
            <a:r>
              <a:rPr lang="en-US" sz="3100" smtClean="0">
                <a:solidFill>
                  <a:srgbClr val="000000"/>
                </a:solidFill>
                <a:latin typeface="Arial - 42"/>
              </a:rPr>
              <a:t>reats for any occasion - peanut free            </a:t>
            </a:r>
          </a:p>
          <a:p>
            <a:r>
              <a:rPr lang="en-US" sz="3100" smtClean="0">
                <a:solidFill>
                  <a:srgbClr val="000000"/>
                </a:solidFill>
                <a:latin typeface="Arial - 42"/>
              </a:rPr>
              <a:t>C</a:t>
            </a:r>
            <a:r>
              <a:rPr lang="en-US" sz="1400" smtClean="0">
                <a:solidFill>
                  <a:srgbClr val="000000"/>
                </a:solidFill>
                <a:latin typeface="Arial - 19"/>
              </a:rPr>
              <a:t>ontact me ahead of time</a:t>
            </a:r>
          </a:p>
          <a:p>
            <a:r>
              <a:rPr lang="en-US" sz="1400" smtClean="0">
                <a:solidFill>
                  <a:srgbClr val="000000"/>
                </a:solidFill>
                <a:latin typeface="Arial - 19"/>
              </a:rPr>
              <a:t>Manageable in the classroom</a:t>
            </a:r>
          </a:p>
          <a:p>
            <a:r>
              <a:rPr lang="en-US" sz="1400" smtClean="0">
                <a:solidFill>
                  <a:srgbClr val="000000"/>
                </a:solidFill>
                <a:latin typeface="Arial - 19"/>
              </a:rPr>
              <a:t>Please avoid treats that come with toys</a:t>
            </a:r>
          </a:p>
          <a:p>
            <a:r>
              <a:rPr lang="en-US" sz="1400" smtClean="0">
                <a:solidFill>
                  <a:srgbClr val="000000"/>
                </a:solidFill>
                <a:latin typeface="Arial - 19"/>
              </a:rPr>
              <a:t>F</a:t>
            </a:r>
            <a:r>
              <a:rPr lang="en-US" sz="3100" smtClean="0">
                <a:solidFill>
                  <a:srgbClr val="000000"/>
                </a:solidFill>
                <a:latin typeface="Arial - 42"/>
              </a:rPr>
              <a:t>ield Trip Chaperones</a:t>
            </a:r>
          </a:p>
          <a:p>
            <a:r>
              <a:rPr lang="en-US" sz="3100" smtClean="0">
                <a:solidFill>
                  <a:srgbClr val="000000"/>
                </a:solidFill>
                <a:latin typeface="Arial - 42"/>
              </a:rPr>
              <a:t>B</a:t>
            </a:r>
            <a:r>
              <a:rPr lang="en-US" sz="1400" smtClean="0">
                <a:solidFill>
                  <a:srgbClr val="000000"/>
                </a:solidFill>
                <a:latin typeface="Arial - 19"/>
              </a:rPr>
              <a:t>ackground Check</a:t>
            </a:r>
          </a:p>
          <a:p>
            <a:endParaRPr lang="en-US" sz="1400" smtClean="0">
              <a:solidFill>
                <a:srgbClr val="000000"/>
              </a:solidFill>
              <a:latin typeface="Arial - 19"/>
            </a:endParaRPr>
          </a:p>
          <a:p>
            <a:r>
              <a:rPr lang="en-US" sz="1400" smtClean="0">
                <a:solidFill>
                  <a:srgbClr val="000000"/>
                </a:solidFill>
                <a:latin typeface="Arial - 19"/>
              </a:rPr>
              <a:t>Ce</a:t>
            </a:r>
            <a:r>
              <a:rPr lang="en-US" sz="3100" smtClean="0">
                <a:solidFill>
                  <a:srgbClr val="000000"/>
                </a:solidFill>
                <a:latin typeface="Arial - 42"/>
              </a:rPr>
              <a:t>ll Phones </a:t>
            </a:r>
          </a:p>
          <a:p>
            <a:r>
              <a:rPr lang="en-US" sz="3100" smtClean="0">
                <a:solidFill>
                  <a:srgbClr val="000000"/>
                </a:solidFill>
                <a:latin typeface="Arial - 42"/>
              </a:rPr>
              <a:t>m</a:t>
            </a:r>
            <a:r>
              <a:rPr lang="en-US" sz="1400" smtClean="0">
                <a:solidFill>
                  <a:srgbClr val="000000"/>
                </a:solidFill>
                <a:latin typeface="Arial - 19"/>
              </a:rPr>
              <a:t>ust  be turned off and in backpack &amp; no pictures can be taken</a:t>
            </a:r>
            <a:endParaRPr lang="en-US" sz="1400">
              <a:solidFill>
                <a:srgbClr val="000000"/>
              </a:solidFill>
              <a:latin typeface="Arial - 19"/>
            </a:endParaRPr>
          </a:p>
        </p:txBody>
      </p:sp>
      <p:sp>
        <p:nvSpPr>
          <p:cNvPr id="3" name="TextBox 2"/>
          <p:cNvSpPr txBox="1"/>
          <p:nvPr/>
        </p:nvSpPr>
        <p:spPr>
          <a:xfrm>
            <a:off x="685800" y="0"/>
            <a:ext cx="7975600" cy="769441"/>
          </a:xfrm>
          <a:prstGeom prst="rect">
            <a:avLst/>
          </a:prstGeom>
          <a:noFill/>
        </p:spPr>
        <p:txBody>
          <a:bodyPr vert="horz" rtlCol="0">
            <a:spAutoFit/>
          </a:bodyPr>
          <a:lstStyle/>
          <a:p>
            <a:r>
              <a:rPr lang="en-US" sz="4400" smtClean="0">
                <a:solidFill>
                  <a:srgbClr val="000000"/>
                </a:solidFill>
                <a:latin typeface="Arial - 59"/>
              </a:rPr>
              <a:t>A few more things...</a:t>
            </a:r>
            <a:endParaRPr lang="en-US" sz="4400">
              <a:solidFill>
                <a:srgbClr val="000000"/>
              </a:solidFill>
              <a:latin typeface="Arial - 59"/>
            </a:endParaRPr>
          </a:p>
        </p:txBody>
      </p:sp>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8153400" y="88900"/>
            <a:ext cx="1300988" cy="1596644"/>
          </a:xfrm>
          <a:prstGeom prst="rect">
            <a:avLst/>
          </a:prstGeom>
          <a:solidFill>
            <a:scrgbClr r="0" g="0" b="0">
              <a:alpha val="0"/>
            </a:scrgbClr>
          </a:solidFill>
        </p:spPr>
      </p:pic>
    </p:spTree>
    <p:extLst>
      <p:ext uri="{BB962C8B-B14F-4D97-AF65-F5344CB8AC3E}">
        <p14:creationId xmlns:p14="http://schemas.microsoft.com/office/powerpoint/2010/main" val="4061964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789</Words>
  <Application>Microsoft Office PowerPoint</Application>
  <PresentationFormat>Custom</PresentationFormat>
  <Paragraphs>158</Paragraphs>
  <Slides>25</Slides>
  <Notes>0</Notes>
  <HiddenSlides>0</HiddenSlides>
  <MMClips>0</MMClips>
  <ScaleCrop>false</ScaleCrop>
  <HeadingPairs>
    <vt:vector size="6" baseType="variant">
      <vt:variant>
        <vt:lpstr>Fonts Used</vt:lpstr>
      </vt:variant>
      <vt:variant>
        <vt:i4>50</vt:i4>
      </vt:variant>
      <vt:variant>
        <vt:lpstr>Theme</vt:lpstr>
      </vt:variant>
      <vt:variant>
        <vt:i4>1</vt:i4>
      </vt:variant>
      <vt:variant>
        <vt:lpstr>Slide Titles</vt:lpstr>
      </vt:variant>
      <vt:variant>
        <vt:i4>25</vt:i4>
      </vt:variant>
    </vt:vector>
  </HeadingPairs>
  <TitlesOfParts>
    <vt:vector size="76" baseType="lpstr">
      <vt:lpstr>Times New Roman - 35</vt:lpstr>
      <vt:lpstr>Arial - 17</vt:lpstr>
      <vt:lpstr>Arial - 19</vt:lpstr>
      <vt:lpstr>Arial - 30</vt:lpstr>
      <vt:lpstr>Times New Roman - 51</vt:lpstr>
      <vt:lpstr>Calibri Light</vt:lpstr>
      <vt:lpstr>Arial - 41</vt:lpstr>
      <vt:lpstr>Times New Roman - 44</vt:lpstr>
      <vt:lpstr>Arial</vt:lpstr>
      <vt:lpstr>Times New Roman - 47</vt:lpstr>
      <vt:lpstr>Times New Roman - 48</vt:lpstr>
      <vt:lpstr>Arial - 37</vt:lpstr>
      <vt:lpstr>Arial - 42</vt:lpstr>
      <vt:lpstr>Times New Roman - 62</vt:lpstr>
      <vt:lpstr>Times New Roman - 60</vt:lpstr>
      <vt:lpstr>Comic Sans MS - 34</vt:lpstr>
      <vt:lpstr>Arial - 27</vt:lpstr>
      <vt:lpstr>Arial - 16</vt:lpstr>
      <vt:lpstr>Arial - 36</vt:lpstr>
      <vt:lpstr>Arial - 51</vt:lpstr>
      <vt:lpstr>Arial - 59</vt:lpstr>
      <vt:lpstr>Calibri</vt:lpstr>
      <vt:lpstr>Arial - 22</vt:lpstr>
      <vt:lpstr>Times New Roman - 19</vt:lpstr>
      <vt:lpstr>Arial - 14</vt:lpstr>
      <vt:lpstr>Arial - 55</vt:lpstr>
      <vt:lpstr>Comic Sans MS - 14</vt:lpstr>
      <vt:lpstr>Arial - 24</vt:lpstr>
      <vt:lpstr>Times New Roman - 36</vt:lpstr>
      <vt:lpstr>Times New Roman - 41</vt:lpstr>
      <vt:lpstr>Times New Roman - 18</vt:lpstr>
      <vt:lpstr>Arial - 39</vt:lpstr>
      <vt:lpstr>Arial - 18</vt:lpstr>
      <vt:lpstr>Arial - 38</vt:lpstr>
      <vt:lpstr>Arial - 21</vt:lpstr>
      <vt:lpstr>Times New Roman - 22</vt:lpstr>
      <vt:lpstr>Times New Roman - 27</vt:lpstr>
      <vt:lpstr>Arial - 52</vt:lpstr>
      <vt:lpstr>Times New Roman - 66</vt:lpstr>
      <vt:lpstr>Arial - 57</vt:lpstr>
      <vt:lpstr>Times New Roman - 43</vt:lpstr>
      <vt:lpstr>Arial - 74</vt:lpstr>
      <vt:lpstr>Arial - 15</vt:lpstr>
      <vt:lpstr>Times New Roman - 33</vt:lpstr>
      <vt:lpstr>Times New Roman - 28</vt:lpstr>
      <vt:lpstr>Arial - 28</vt:lpstr>
      <vt:lpstr>Comic Sans MS - 23</vt:lpstr>
      <vt:lpstr>Arial - 43</vt:lpstr>
      <vt:lpstr>Times New Roman - 52</vt:lpstr>
      <vt:lpstr>Times New Roman - 86</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Weppler, Lynn</dc:creator>
  <cp:lastModifiedBy>Weppler, Lynn</cp:lastModifiedBy>
  <cp:revision>2</cp:revision>
  <dcterms:created xsi:type="dcterms:W3CDTF">2019-09-19T18:45:18Z</dcterms:created>
  <dcterms:modified xsi:type="dcterms:W3CDTF">2019-09-19T20:28:28Z</dcterms:modified>
</cp:coreProperties>
</file>